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969" r:id="rId1"/>
  </p:sldMasterIdLst>
  <p:notesMasterIdLst>
    <p:notesMasterId r:id="rId19"/>
  </p:notesMasterIdLst>
  <p:handoutMasterIdLst>
    <p:handoutMasterId r:id="rId20"/>
  </p:handoutMasterIdLst>
  <p:sldIdLst>
    <p:sldId id="3185" r:id="rId2"/>
    <p:sldId id="3186" r:id="rId3"/>
    <p:sldId id="3248" r:id="rId4"/>
    <p:sldId id="3271" r:id="rId5"/>
    <p:sldId id="3234" r:id="rId6"/>
    <p:sldId id="3272" r:id="rId7"/>
    <p:sldId id="3222" r:id="rId8"/>
    <p:sldId id="3246" r:id="rId9"/>
    <p:sldId id="3273" r:id="rId10"/>
    <p:sldId id="3266" r:id="rId11"/>
    <p:sldId id="3267" r:id="rId12"/>
    <p:sldId id="3265" r:id="rId13"/>
    <p:sldId id="3274" r:id="rId14"/>
    <p:sldId id="3276" r:id="rId15"/>
    <p:sldId id="3261" r:id="rId16"/>
    <p:sldId id="3275" r:id="rId17"/>
    <p:sldId id="3235" r:id="rId18"/>
  </p:sldIdLst>
  <p:sldSz cx="43199050" cy="21599525"/>
  <p:notesSz cx="6858000" cy="9144000"/>
  <p:custDataLst>
    <p:tags r:id="rId21"/>
  </p:custDataLst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2062848" indent="-58865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4135930" indent="-1187543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6209014" indent="-1786438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8282096" indent="-2385326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7370963" algn="l" defTabSz="2948386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8845156" algn="l" defTabSz="2948386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10319349" algn="l" defTabSz="2948386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11793542" algn="l" defTabSz="2948386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434" userDrawn="1">
          <p15:clr>
            <a:srgbClr val="A4A3A4"/>
          </p15:clr>
        </p15:guide>
        <p15:guide id="2" pos="13606" userDrawn="1">
          <p15:clr>
            <a:srgbClr val="A4A3A4"/>
          </p15:clr>
        </p15:guide>
        <p15:guide id="3" pos="19094" userDrawn="1">
          <p15:clr>
            <a:srgbClr val="A4A3A4"/>
          </p15:clr>
        </p15:guide>
        <p15:guide id="5" orient="horz" pos="6032" userDrawn="1">
          <p15:clr>
            <a:srgbClr val="A4A3A4"/>
          </p15:clr>
        </p15:guide>
        <p15:guide id="6" pos="25536" userDrawn="1">
          <p15:clr>
            <a:srgbClr val="A4A3A4"/>
          </p15:clr>
        </p15:guide>
        <p15:guide id="7" pos="2584" userDrawn="1">
          <p15:clr>
            <a:srgbClr val="A4A3A4"/>
          </p15:clr>
        </p15:guide>
        <p15:guide id="8" pos="2050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FB4F5"/>
    <a:srgbClr val="040E31"/>
    <a:srgbClr val="010B2E"/>
    <a:srgbClr val="4472C4"/>
    <a:srgbClr val="E46ED0"/>
    <a:srgbClr val="F89324"/>
    <a:srgbClr val="96DBDE"/>
    <a:srgbClr val="86D6D3"/>
    <a:srgbClr val="020C2F"/>
    <a:srgbClr val="409E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2DE63D5-997A-4646-A377-4702673A728D}" styleName="浅色样式 2 - 强调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6E25E649-3F16-4E02-A733-19D2CDBF48F0}" styleName="中度样式 3 - 强调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B344D84-9AFB-497E-A393-DC336BA19D2E}" styleName="中度样式 3 - 强调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中度样式 3 - 强调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中度样式 3 - 强调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85BE263C-DBD7-4A20-BB59-AAB30ACAA65A}" styleName="中度样式 3 - 强调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ABFCF23-3B69-468F-B69F-88F6DE6A72F2}" styleName="中度样式 1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0554" autoAdjust="0"/>
  </p:normalViewPr>
  <p:slideViewPr>
    <p:cSldViewPr>
      <p:cViewPr varScale="1">
        <p:scale>
          <a:sx n="26" d="100"/>
          <a:sy n="26" d="100"/>
        </p:scale>
        <p:origin x="156" y="240"/>
      </p:cViewPr>
      <p:guideLst>
        <p:guide orient="horz" pos="9434"/>
        <p:guide pos="13606"/>
        <p:guide pos="19094"/>
        <p:guide orient="horz" pos="6032"/>
        <p:guide pos="25536"/>
        <p:guide pos="2584"/>
        <p:guide pos="20501"/>
      </p:guideLst>
    </p:cSldViewPr>
  </p:slideViewPr>
  <p:outlineViewPr>
    <p:cViewPr>
      <p:scale>
        <a:sx n="100" d="100"/>
        <a:sy n="100" d="100"/>
      </p:scale>
      <p:origin x="0" y="-1441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howGuides="1">
      <p:cViewPr varScale="1">
        <p:scale>
          <a:sx n="85" d="100"/>
          <a:sy n="85" d="100"/>
        </p:scale>
        <p:origin x="380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ags" Target="tags/tag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7742FC-62BB-4B81-9CA5-3B750A4B4580}" type="datetimeFigureOut">
              <a:rPr lang="zh-CN" altLang="en-US" smtClean="0"/>
              <a:t>2020/4/25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7E82F1-5B17-4D95-A6D6-EB96F2D72B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251434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06024D97-E667-405D-B634-E583E2108D71}" type="datetimeFigureOut">
              <a:rPr lang="zh-CN" altLang="en-US"/>
              <a:pPr>
                <a:defRPr/>
              </a:pPr>
              <a:t>2020/4/25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0" y="685800"/>
            <a:ext cx="6858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418F03C3-53C1-4F10-8DAF-D1F318E96C6E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054043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4193" kern="1200">
        <a:solidFill>
          <a:schemeClr val="tx1"/>
        </a:solidFill>
        <a:latin typeface="+mn-lt"/>
        <a:ea typeface="+mn-ea"/>
        <a:cs typeface="+mn-cs"/>
      </a:defRPr>
    </a:lvl1pPr>
    <a:lvl2pPr marL="1469075" algn="l" rtl="0" eaLnBrk="0" fontAlgn="base" hangingPunct="0">
      <a:spcBef>
        <a:spcPct val="30000"/>
      </a:spcBef>
      <a:spcAft>
        <a:spcPct val="0"/>
      </a:spcAft>
      <a:defRPr sz="4193" kern="1200">
        <a:solidFill>
          <a:schemeClr val="tx1"/>
        </a:solidFill>
        <a:latin typeface="+mn-lt"/>
        <a:ea typeface="+mn-ea"/>
        <a:cs typeface="+mn-cs"/>
      </a:defRPr>
    </a:lvl2pPr>
    <a:lvl3pPr marL="2943268" algn="l" rtl="0" eaLnBrk="0" fontAlgn="base" hangingPunct="0">
      <a:spcBef>
        <a:spcPct val="30000"/>
      </a:spcBef>
      <a:spcAft>
        <a:spcPct val="0"/>
      </a:spcAft>
      <a:defRPr sz="4193" kern="1200">
        <a:solidFill>
          <a:schemeClr val="tx1"/>
        </a:solidFill>
        <a:latin typeface="+mn-lt"/>
        <a:ea typeface="+mn-ea"/>
        <a:cs typeface="+mn-cs"/>
      </a:defRPr>
    </a:lvl3pPr>
    <a:lvl4pPr marL="4417461" algn="l" rtl="0" eaLnBrk="0" fontAlgn="base" hangingPunct="0">
      <a:spcBef>
        <a:spcPct val="30000"/>
      </a:spcBef>
      <a:spcAft>
        <a:spcPct val="0"/>
      </a:spcAft>
      <a:defRPr sz="4193" kern="1200">
        <a:solidFill>
          <a:schemeClr val="tx1"/>
        </a:solidFill>
        <a:latin typeface="+mn-lt"/>
        <a:ea typeface="+mn-ea"/>
        <a:cs typeface="+mn-cs"/>
      </a:defRPr>
    </a:lvl4pPr>
    <a:lvl5pPr marL="5891655" algn="l" rtl="0" eaLnBrk="0" fontAlgn="base" hangingPunct="0">
      <a:spcBef>
        <a:spcPct val="30000"/>
      </a:spcBef>
      <a:spcAft>
        <a:spcPct val="0"/>
      </a:spcAft>
      <a:defRPr sz="4193" kern="1200">
        <a:solidFill>
          <a:schemeClr val="tx1"/>
        </a:solidFill>
        <a:latin typeface="+mn-lt"/>
        <a:ea typeface="+mn-ea"/>
        <a:cs typeface="+mn-cs"/>
      </a:defRPr>
    </a:lvl5pPr>
    <a:lvl6pPr marL="7369328" algn="l" defTabSz="2947732" rtl="0" eaLnBrk="1" latinLnBrk="0" hangingPunct="1">
      <a:defRPr sz="4193" kern="1200">
        <a:solidFill>
          <a:schemeClr val="tx1"/>
        </a:solidFill>
        <a:latin typeface="+mn-lt"/>
        <a:ea typeface="+mn-ea"/>
        <a:cs typeface="+mn-cs"/>
      </a:defRPr>
    </a:lvl6pPr>
    <a:lvl7pPr marL="8843195" algn="l" defTabSz="2947732" rtl="0" eaLnBrk="1" latinLnBrk="0" hangingPunct="1">
      <a:defRPr sz="4193" kern="1200">
        <a:solidFill>
          <a:schemeClr val="tx1"/>
        </a:solidFill>
        <a:latin typeface="+mn-lt"/>
        <a:ea typeface="+mn-ea"/>
        <a:cs typeface="+mn-cs"/>
      </a:defRPr>
    </a:lvl7pPr>
    <a:lvl8pPr marL="10317066" algn="l" defTabSz="2947732" rtl="0" eaLnBrk="1" latinLnBrk="0" hangingPunct="1">
      <a:defRPr sz="4193" kern="1200">
        <a:solidFill>
          <a:schemeClr val="tx1"/>
        </a:solidFill>
        <a:latin typeface="+mn-lt"/>
        <a:ea typeface="+mn-ea"/>
        <a:cs typeface="+mn-cs"/>
      </a:defRPr>
    </a:lvl8pPr>
    <a:lvl9pPr marL="11790924" algn="l" defTabSz="2947732" rtl="0" eaLnBrk="1" latinLnBrk="0" hangingPunct="1">
      <a:defRPr sz="4193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0" y="685800"/>
            <a:ext cx="6858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04567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0" y="685800"/>
            <a:ext cx="6858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D4BE56-0D4C-487B-A77A-5602763B13E3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86963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0" y="685800"/>
            <a:ext cx="6858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D4BE56-0D4C-487B-A77A-5602763B13E3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97553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0" y="685800"/>
            <a:ext cx="6858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D4BE56-0D4C-487B-A77A-5602763B13E3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1954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0" y="685800"/>
            <a:ext cx="6858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D4BE56-0D4C-487B-A77A-5602763B13E3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36961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0" y="685800"/>
            <a:ext cx="6858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D4BE56-0D4C-487B-A77A-5602763B13E3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16951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0" y="685800"/>
            <a:ext cx="6858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D4BE56-0D4C-487B-A77A-5602763B13E3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73323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93E93-166D-47F5-9EF1-ACEABE24AEEA}" type="datetimeFigureOut">
              <a:rPr lang="zh-CN" altLang="en-US" smtClean="0"/>
              <a:t>2020/4/25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D5ACA-62CA-46DB-AD6B-12EDD6D51A23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8" name="图片 7" descr="2">
            <a:extLst>
              <a:ext uri="{FF2B5EF4-FFF2-40B4-BE49-F238E27FC236}">
                <a16:creationId xmlns:a16="http://schemas.microsoft.com/office/drawing/2014/main" id="{122F6557-6C82-4AB9-87BF-F17AD70F3C8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5715" y="-4445"/>
            <a:ext cx="43256835" cy="21631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6256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93E93-166D-47F5-9EF1-ACEABE24AEEA}" type="datetimeFigureOut">
              <a:rPr lang="zh-CN" altLang="en-US" smtClean="0"/>
              <a:t>2020/4/25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D5ACA-62CA-46DB-AD6B-12EDD6D51A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33228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0914320" y="1149975"/>
            <a:ext cx="9314795" cy="1830459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69935" y="1149975"/>
            <a:ext cx="27404397" cy="18304599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93E93-166D-47F5-9EF1-ACEABE24AEEA}" type="datetimeFigureOut">
              <a:rPr lang="zh-CN" altLang="en-US" smtClean="0"/>
              <a:t>2020/4/25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D5ACA-62CA-46DB-AD6B-12EDD6D51A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33524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762676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合理交通结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78424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93E93-166D-47F5-9EF1-ACEABE24AEEA}" type="datetimeFigureOut">
              <a:rPr lang="zh-CN" altLang="en-US" smtClean="0"/>
              <a:t>2020/4/25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D5ACA-62CA-46DB-AD6B-12EDD6D51A23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506965CE-B36B-47D3-8167-E6DCD0CA39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3" y="-20321"/>
            <a:ext cx="43265640" cy="21636000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BC10935A-8D63-424E-9D18-1AE988FAD4B9}"/>
              </a:ext>
            </a:extLst>
          </p:cNvPr>
          <p:cNvSpPr/>
          <p:nvPr userDrawn="1"/>
        </p:nvSpPr>
        <p:spPr>
          <a:xfrm>
            <a:off x="0" y="3414643"/>
            <a:ext cx="43251120" cy="1820848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46303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47435" y="5384885"/>
            <a:ext cx="37259181" cy="8984801"/>
          </a:xfrm>
        </p:spPr>
        <p:txBody>
          <a:bodyPr anchor="b"/>
          <a:lstStyle>
            <a:lvl1pPr>
              <a:defRPr sz="18897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47435" y="14454685"/>
            <a:ext cx="37259181" cy="4724895"/>
          </a:xfrm>
        </p:spPr>
        <p:txBody>
          <a:bodyPr/>
          <a:lstStyle>
            <a:lvl1pPr marL="0" indent="0">
              <a:buNone/>
              <a:defRPr sz="7559">
                <a:solidFill>
                  <a:schemeClr val="tx1">
                    <a:tint val="75000"/>
                  </a:schemeClr>
                </a:solidFill>
              </a:defRPr>
            </a:lvl1pPr>
            <a:lvl2pPr marL="1439951" indent="0">
              <a:buNone/>
              <a:defRPr sz="6299">
                <a:solidFill>
                  <a:schemeClr val="tx1">
                    <a:tint val="75000"/>
                  </a:schemeClr>
                </a:solidFill>
              </a:defRPr>
            </a:lvl2pPr>
            <a:lvl3pPr marL="2879903" indent="0">
              <a:buNone/>
              <a:defRPr sz="5669">
                <a:solidFill>
                  <a:schemeClr val="tx1">
                    <a:tint val="75000"/>
                  </a:schemeClr>
                </a:solidFill>
              </a:defRPr>
            </a:lvl3pPr>
            <a:lvl4pPr marL="4319854" indent="0">
              <a:buNone/>
              <a:defRPr sz="5039">
                <a:solidFill>
                  <a:schemeClr val="tx1">
                    <a:tint val="75000"/>
                  </a:schemeClr>
                </a:solidFill>
              </a:defRPr>
            </a:lvl4pPr>
            <a:lvl5pPr marL="5759806" indent="0">
              <a:buNone/>
              <a:defRPr sz="5039">
                <a:solidFill>
                  <a:schemeClr val="tx1">
                    <a:tint val="75000"/>
                  </a:schemeClr>
                </a:solidFill>
              </a:defRPr>
            </a:lvl5pPr>
            <a:lvl6pPr marL="7199757" indent="0">
              <a:buNone/>
              <a:defRPr sz="5039">
                <a:solidFill>
                  <a:schemeClr val="tx1">
                    <a:tint val="75000"/>
                  </a:schemeClr>
                </a:solidFill>
              </a:defRPr>
            </a:lvl6pPr>
            <a:lvl7pPr marL="8639708" indent="0">
              <a:buNone/>
              <a:defRPr sz="5039">
                <a:solidFill>
                  <a:schemeClr val="tx1">
                    <a:tint val="75000"/>
                  </a:schemeClr>
                </a:solidFill>
              </a:defRPr>
            </a:lvl7pPr>
            <a:lvl8pPr marL="10079660" indent="0">
              <a:buNone/>
              <a:defRPr sz="5039">
                <a:solidFill>
                  <a:schemeClr val="tx1">
                    <a:tint val="75000"/>
                  </a:schemeClr>
                </a:solidFill>
              </a:defRPr>
            </a:lvl8pPr>
            <a:lvl9pPr marL="11519611" indent="0">
              <a:buNone/>
              <a:defRPr sz="503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93E93-166D-47F5-9EF1-ACEABE24AEEA}" type="datetimeFigureOut">
              <a:rPr lang="zh-CN" altLang="en-US" smtClean="0"/>
              <a:t>2020/4/25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D5ACA-62CA-46DB-AD6B-12EDD6D51A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57449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69935" y="5749874"/>
            <a:ext cx="18359596" cy="137047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869519" y="5749874"/>
            <a:ext cx="18359596" cy="137047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93E93-166D-47F5-9EF1-ACEABE24AEEA}" type="datetimeFigureOut">
              <a:rPr lang="zh-CN" altLang="en-US" smtClean="0"/>
              <a:t>2020/4/25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D5ACA-62CA-46DB-AD6B-12EDD6D51A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15437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5561" y="1149976"/>
            <a:ext cx="37259181" cy="417491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75563" y="5294885"/>
            <a:ext cx="18275221" cy="2594941"/>
          </a:xfrm>
        </p:spPr>
        <p:txBody>
          <a:bodyPr anchor="b"/>
          <a:lstStyle>
            <a:lvl1pPr marL="0" indent="0">
              <a:buNone/>
              <a:defRPr sz="7559" b="1"/>
            </a:lvl1pPr>
            <a:lvl2pPr marL="1439951" indent="0">
              <a:buNone/>
              <a:defRPr sz="6299" b="1"/>
            </a:lvl2pPr>
            <a:lvl3pPr marL="2879903" indent="0">
              <a:buNone/>
              <a:defRPr sz="5669" b="1"/>
            </a:lvl3pPr>
            <a:lvl4pPr marL="4319854" indent="0">
              <a:buNone/>
              <a:defRPr sz="5039" b="1"/>
            </a:lvl4pPr>
            <a:lvl5pPr marL="5759806" indent="0">
              <a:buNone/>
              <a:defRPr sz="5039" b="1"/>
            </a:lvl5pPr>
            <a:lvl6pPr marL="7199757" indent="0">
              <a:buNone/>
              <a:defRPr sz="5039" b="1"/>
            </a:lvl6pPr>
            <a:lvl7pPr marL="8639708" indent="0">
              <a:buNone/>
              <a:defRPr sz="5039" b="1"/>
            </a:lvl7pPr>
            <a:lvl8pPr marL="10079660" indent="0">
              <a:buNone/>
              <a:defRPr sz="5039" b="1"/>
            </a:lvl8pPr>
            <a:lvl9pPr marL="11519611" indent="0">
              <a:buNone/>
              <a:defRPr sz="5039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75563" y="7889827"/>
            <a:ext cx="18275221" cy="1160474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1869519" y="5294885"/>
            <a:ext cx="18365223" cy="2594941"/>
          </a:xfrm>
        </p:spPr>
        <p:txBody>
          <a:bodyPr anchor="b"/>
          <a:lstStyle>
            <a:lvl1pPr marL="0" indent="0">
              <a:buNone/>
              <a:defRPr sz="7559" b="1"/>
            </a:lvl1pPr>
            <a:lvl2pPr marL="1439951" indent="0">
              <a:buNone/>
              <a:defRPr sz="6299" b="1"/>
            </a:lvl2pPr>
            <a:lvl3pPr marL="2879903" indent="0">
              <a:buNone/>
              <a:defRPr sz="5669" b="1"/>
            </a:lvl3pPr>
            <a:lvl4pPr marL="4319854" indent="0">
              <a:buNone/>
              <a:defRPr sz="5039" b="1"/>
            </a:lvl4pPr>
            <a:lvl5pPr marL="5759806" indent="0">
              <a:buNone/>
              <a:defRPr sz="5039" b="1"/>
            </a:lvl5pPr>
            <a:lvl6pPr marL="7199757" indent="0">
              <a:buNone/>
              <a:defRPr sz="5039" b="1"/>
            </a:lvl6pPr>
            <a:lvl7pPr marL="8639708" indent="0">
              <a:buNone/>
              <a:defRPr sz="5039" b="1"/>
            </a:lvl7pPr>
            <a:lvl8pPr marL="10079660" indent="0">
              <a:buNone/>
              <a:defRPr sz="5039" b="1"/>
            </a:lvl8pPr>
            <a:lvl9pPr marL="11519611" indent="0">
              <a:buNone/>
              <a:defRPr sz="5039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1869519" y="7889827"/>
            <a:ext cx="18365223" cy="1160474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93E93-166D-47F5-9EF1-ACEABE24AEEA}" type="datetimeFigureOut">
              <a:rPr lang="zh-CN" altLang="en-US" smtClean="0"/>
              <a:t>2020/4/25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D5ACA-62CA-46DB-AD6B-12EDD6D51A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88486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93E93-166D-47F5-9EF1-ACEABE24AEEA}" type="datetimeFigureOut">
              <a:rPr lang="zh-CN" altLang="en-US" smtClean="0"/>
              <a:t>2020/4/25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D5ACA-62CA-46DB-AD6B-12EDD6D51A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21933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4/25/2020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16040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5563" y="1439968"/>
            <a:ext cx="13932817" cy="5039889"/>
          </a:xfrm>
        </p:spPr>
        <p:txBody>
          <a:bodyPr anchor="b"/>
          <a:lstStyle>
            <a:lvl1pPr>
              <a:defRPr sz="10078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365223" y="3109933"/>
            <a:ext cx="21869519" cy="15349662"/>
          </a:xfrm>
        </p:spPr>
        <p:txBody>
          <a:bodyPr/>
          <a:lstStyle>
            <a:lvl1pPr>
              <a:defRPr sz="10078"/>
            </a:lvl1pPr>
            <a:lvl2pPr>
              <a:defRPr sz="8819"/>
            </a:lvl2pPr>
            <a:lvl3pPr>
              <a:defRPr sz="7559"/>
            </a:lvl3pPr>
            <a:lvl4pPr>
              <a:defRPr sz="6299"/>
            </a:lvl4pPr>
            <a:lvl5pPr>
              <a:defRPr sz="6299"/>
            </a:lvl5pPr>
            <a:lvl6pPr>
              <a:defRPr sz="6299"/>
            </a:lvl6pPr>
            <a:lvl7pPr>
              <a:defRPr sz="6299"/>
            </a:lvl7pPr>
            <a:lvl8pPr>
              <a:defRPr sz="6299"/>
            </a:lvl8pPr>
            <a:lvl9pPr>
              <a:defRPr sz="6299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975563" y="6479857"/>
            <a:ext cx="13932817" cy="12004738"/>
          </a:xfrm>
        </p:spPr>
        <p:txBody>
          <a:bodyPr/>
          <a:lstStyle>
            <a:lvl1pPr marL="0" indent="0">
              <a:buNone/>
              <a:defRPr sz="5039"/>
            </a:lvl1pPr>
            <a:lvl2pPr marL="1439951" indent="0">
              <a:buNone/>
              <a:defRPr sz="4409"/>
            </a:lvl2pPr>
            <a:lvl3pPr marL="2879903" indent="0">
              <a:buNone/>
              <a:defRPr sz="3779"/>
            </a:lvl3pPr>
            <a:lvl4pPr marL="4319854" indent="0">
              <a:buNone/>
              <a:defRPr sz="3150"/>
            </a:lvl4pPr>
            <a:lvl5pPr marL="5759806" indent="0">
              <a:buNone/>
              <a:defRPr sz="3150"/>
            </a:lvl5pPr>
            <a:lvl6pPr marL="7199757" indent="0">
              <a:buNone/>
              <a:defRPr sz="3150"/>
            </a:lvl6pPr>
            <a:lvl7pPr marL="8639708" indent="0">
              <a:buNone/>
              <a:defRPr sz="3150"/>
            </a:lvl7pPr>
            <a:lvl8pPr marL="10079660" indent="0">
              <a:buNone/>
              <a:defRPr sz="3150"/>
            </a:lvl8pPr>
            <a:lvl9pPr marL="11519611" indent="0">
              <a:buNone/>
              <a:defRPr sz="31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93E93-166D-47F5-9EF1-ACEABE24AEEA}" type="datetimeFigureOut">
              <a:rPr lang="zh-CN" altLang="en-US" smtClean="0"/>
              <a:t>2020/4/25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D5ACA-62CA-46DB-AD6B-12EDD6D51A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31134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5563" y="1439968"/>
            <a:ext cx="13932817" cy="5039889"/>
          </a:xfrm>
        </p:spPr>
        <p:txBody>
          <a:bodyPr anchor="b"/>
          <a:lstStyle>
            <a:lvl1pPr>
              <a:defRPr sz="10078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8365223" y="3109933"/>
            <a:ext cx="21869519" cy="15349662"/>
          </a:xfrm>
        </p:spPr>
        <p:txBody>
          <a:bodyPr anchor="t"/>
          <a:lstStyle>
            <a:lvl1pPr marL="0" indent="0">
              <a:buNone/>
              <a:defRPr sz="10078"/>
            </a:lvl1pPr>
            <a:lvl2pPr marL="1439951" indent="0">
              <a:buNone/>
              <a:defRPr sz="8819"/>
            </a:lvl2pPr>
            <a:lvl3pPr marL="2879903" indent="0">
              <a:buNone/>
              <a:defRPr sz="7559"/>
            </a:lvl3pPr>
            <a:lvl4pPr marL="4319854" indent="0">
              <a:buNone/>
              <a:defRPr sz="6299"/>
            </a:lvl4pPr>
            <a:lvl5pPr marL="5759806" indent="0">
              <a:buNone/>
              <a:defRPr sz="6299"/>
            </a:lvl5pPr>
            <a:lvl6pPr marL="7199757" indent="0">
              <a:buNone/>
              <a:defRPr sz="6299"/>
            </a:lvl6pPr>
            <a:lvl7pPr marL="8639708" indent="0">
              <a:buNone/>
              <a:defRPr sz="6299"/>
            </a:lvl7pPr>
            <a:lvl8pPr marL="10079660" indent="0">
              <a:buNone/>
              <a:defRPr sz="6299"/>
            </a:lvl8pPr>
            <a:lvl9pPr marL="11519611" indent="0">
              <a:buNone/>
              <a:defRPr sz="6299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975563" y="6479857"/>
            <a:ext cx="13932817" cy="12004738"/>
          </a:xfrm>
        </p:spPr>
        <p:txBody>
          <a:bodyPr/>
          <a:lstStyle>
            <a:lvl1pPr marL="0" indent="0">
              <a:buNone/>
              <a:defRPr sz="5039"/>
            </a:lvl1pPr>
            <a:lvl2pPr marL="1439951" indent="0">
              <a:buNone/>
              <a:defRPr sz="4409"/>
            </a:lvl2pPr>
            <a:lvl3pPr marL="2879903" indent="0">
              <a:buNone/>
              <a:defRPr sz="3779"/>
            </a:lvl3pPr>
            <a:lvl4pPr marL="4319854" indent="0">
              <a:buNone/>
              <a:defRPr sz="3150"/>
            </a:lvl4pPr>
            <a:lvl5pPr marL="5759806" indent="0">
              <a:buNone/>
              <a:defRPr sz="3150"/>
            </a:lvl5pPr>
            <a:lvl6pPr marL="7199757" indent="0">
              <a:buNone/>
              <a:defRPr sz="3150"/>
            </a:lvl6pPr>
            <a:lvl7pPr marL="8639708" indent="0">
              <a:buNone/>
              <a:defRPr sz="3150"/>
            </a:lvl7pPr>
            <a:lvl8pPr marL="10079660" indent="0">
              <a:buNone/>
              <a:defRPr sz="3150"/>
            </a:lvl8pPr>
            <a:lvl9pPr marL="11519611" indent="0">
              <a:buNone/>
              <a:defRPr sz="31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93E93-166D-47F5-9EF1-ACEABE24AEEA}" type="datetimeFigureOut">
              <a:rPr lang="zh-CN" altLang="en-US" smtClean="0"/>
              <a:t>2020/4/25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D5ACA-62CA-46DB-AD6B-12EDD6D51A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69034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969935" y="1149976"/>
            <a:ext cx="37259181" cy="41749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69935" y="5749874"/>
            <a:ext cx="37259181" cy="137047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969935" y="20019561"/>
            <a:ext cx="9719786" cy="11499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77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A93E93-166D-47F5-9EF1-ACEABE24AEEA}" type="datetimeFigureOut">
              <a:rPr lang="zh-CN" altLang="en-US" smtClean="0"/>
              <a:t>2020/4/25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309686" y="20019561"/>
            <a:ext cx="14579679" cy="11499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77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0509329" y="20019561"/>
            <a:ext cx="9719786" cy="11499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77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8D5ACA-62CA-46DB-AD6B-12EDD6D51A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2232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0" r:id="rId1"/>
    <p:sldLayoutId id="2147483971" r:id="rId2"/>
    <p:sldLayoutId id="2147483972" r:id="rId3"/>
    <p:sldLayoutId id="2147483973" r:id="rId4"/>
    <p:sldLayoutId id="2147483974" r:id="rId5"/>
    <p:sldLayoutId id="2147483975" r:id="rId6"/>
    <p:sldLayoutId id="2147483976" r:id="rId7"/>
    <p:sldLayoutId id="2147483977" r:id="rId8"/>
    <p:sldLayoutId id="2147483978" r:id="rId9"/>
    <p:sldLayoutId id="2147483979" r:id="rId10"/>
    <p:sldLayoutId id="2147483980" r:id="rId11"/>
    <p:sldLayoutId id="2147483981" r:id="rId12"/>
    <p:sldLayoutId id="2147483982" r:id="rId13"/>
  </p:sldLayoutIdLst>
  <p:txStyles>
    <p:titleStyle>
      <a:lvl1pPr algn="l" defTabSz="2879903" rtl="0" eaLnBrk="1" latinLnBrk="0" hangingPunct="1">
        <a:lnSpc>
          <a:spcPct val="90000"/>
        </a:lnSpc>
        <a:spcBef>
          <a:spcPct val="0"/>
        </a:spcBef>
        <a:buNone/>
        <a:defRPr sz="1385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719976" indent="-719976" algn="l" defTabSz="2879903" rtl="0" eaLnBrk="1" latinLnBrk="0" hangingPunct="1">
        <a:lnSpc>
          <a:spcPct val="90000"/>
        </a:lnSpc>
        <a:spcBef>
          <a:spcPts val="3150"/>
        </a:spcBef>
        <a:buFont typeface="Arial" panose="020B0604020202020204" pitchFamily="34" charset="0"/>
        <a:buChar char="•"/>
        <a:defRPr sz="8819" kern="1200">
          <a:solidFill>
            <a:schemeClr val="tx1"/>
          </a:solidFill>
          <a:latin typeface="+mn-lt"/>
          <a:ea typeface="+mn-ea"/>
          <a:cs typeface="+mn-cs"/>
        </a:defRPr>
      </a:lvl1pPr>
      <a:lvl2pPr marL="2159927" indent="-719976" algn="l" defTabSz="2879903" rtl="0" eaLnBrk="1" latinLnBrk="0" hangingPunct="1">
        <a:lnSpc>
          <a:spcPct val="90000"/>
        </a:lnSpc>
        <a:spcBef>
          <a:spcPts val="1575"/>
        </a:spcBef>
        <a:buFont typeface="Arial" panose="020B0604020202020204" pitchFamily="34" charset="0"/>
        <a:buChar char="•"/>
        <a:defRPr sz="7559" kern="1200">
          <a:solidFill>
            <a:schemeClr val="tx1"/>
          </a:solidFill>
          <a:latin typeface="+mn-lt"/>
          <a:ea typeface="+mn-ea"/>
          <a:cs typeface="+mn-cs"/>
        </a:defRPr>
      </a:lvl2pPr>
      <a:lvl3pPr marL="3599879" indent="-719976" algn="l" defTabSz="2879903" rtl="0" eaLnBrk="1" latinLnBrk="0" hangingPunct="1">
        <a:lnSpc>
          <a:spcPct val="90000"/>
        </a:lnSpc>
        <a:spcBef>
          <a:spcPts val="1575"/>
        </a:spcBef>
        <a:buFont typeface="Arial" panose="020B0604020202020204" pitchFamily="34" charset="0"/>
        <a:buChar char="•"/>
        <a:defRPr sz="6299" kern="1200">
          <a:solidFill>
            <a:schemeClr val="tx1"/>
          </a:solidFill>
          <a:latin typeface="+mn-lt"/>
          <a:ea typeface="+mn-ea"/>
          <a:cs typeface="+mn-cs"/>
        </a:defRPr>
      </a:lvl3pPr>
      <a:lvl4pPr marL="5039830" indent="-719976" algn="l" defTabSz="2879903" rtl="0" eaLnBrk="1" latinLnBrk="0" hangingPunct="1">
        <a:lnSpc>
          <a:spcPct val="90000"/>
        </a:lnSpc>
        <a:spcBef>
          <a:spcPts val="1575"/>
        </a:spcBef>
        <a:buFont typeface="Arial" panose="020B0604020202020204" pitchFamily="34" charset="0"/>
        <a:buChar char="•"/>
        <a:defRPr sz="5669" kern="1200">
          <a:solidFill>
            <a:schemeClr val="tx1"/>
          </a:solidFill>
          <a:latin typeface="+mn-lt"/>
          <a:ea typeface="+mn-ea"/>
          <a:cs typeface="+mn-cs"/>
        </a:defRPr>
      </a:lvl4pPr>
      <a:lvl5pPr marL="6479781" indent="-719976" algn="l" defTabSz="2879903" rtl="0" eaLnBrk="1" latinLnBrk="0" hangingPunct="1">
        <a:lnSpc>
          <a:spcPct val="90000"/>
        </a:lnSpc>
        <a:spcBef>
          <a:spcPts val="1575"/>
        </a:spcBef>
        <a:buFont typeface="Arial" panose="020B0604020202020204" pitchFamily="34" charset="0"/>
        <a:buChar char="•"/>
        <a:defRPr sz="5669" kern="1200">
          <a:solidFill>
            <a:schemeClr val="tx1"/>
          </a:solidFill>
          <a:latin typeface="+mn-lt"/>
          <a:ea typeface="+mn-ea"/>
          <a:cs typeface="+mn-cs"/>
        </a:defRPr>
      </a:lvl5pPr>
      <a:lvl6pPr marL="7919733" indent="-719976" algn="l" defTabSz="2879903" rtl="0" eaLnBrk="1" latinLnBrk="0" hangingPunct="1">
        <a:lnSpc>
          <a:spcPct val="90000"/>
        </a:lnSpc>
        <a:spcBef>
          <a:spcPts val="1575"/>
        </a:spcBef>
        <a:buFont typeface="Arial" panose="020B0604020202020204" pitchFamily="34" charset="0"/>
        <a:buChar char="•"/>
        <a:defRPr sz="5669" kern="1200">
          <a:solidFill>
            <a:schemeClr val="tx1"/>
          </a:solidFill>
          <a:latin typeface="+mn-lt"/>
          <a:ea typeface="+mn-ea"/>
          <a:cs typeface="+mn-cs"/>
        </a:defRPr>
      </a:lvl6pPr>
      <a:lvl7pPr marL="9359684" indent="-719976" algn="l" defTabSz="2879903" rtl="0" eaLnBrk="1" latinLnBrk="0" hangingPunct="1">
        <a:lnSpc>
          <a:spcPct val="90000"/>
        </a:lnSpc>
        <a:spcBef>
          <a:spcPts val="1575"/>
        </a:spcBef>
        <a:buFont typeface="Arial" panose="020B0604020202020204" pitchFamily="34" charset="0"/>
        <a:buChar char="•"/>
        <a:defRPr sz="5669" kern="1200">
          <a:solidFill>
            <a:schemeClr val="tx1"/>
          </a:solidFill>
          <a:latin typeface="+mn-lt"/>
          <a:ea typeface="+mn-ea"/>
          <a:cs typeface="+mn-cs"/>
        </a:defRPr>
      </a:lvl7pPr>
      <a:lvl8pPr marL="10799636" indent="-719976" algn="l" defTabSz="2879903" rtl="0" eaLnBrk="1" latinLnBrk="0" hangingPunct="1">
        <a:lnSpc>
          <a:spcPct val="90000"/>
        </a:lnSpc>
        <a:spcBef>
          <a:spcPts val="1575"/>
        </a:spcBef>
        <a:buFont typeface="Arial" panose="020B0604020202020204" pitchFamily="34" charset="0"/>
        <a:buChar char="•"/>
        <a:defRPr sz="5669" kern="1200">
          <a:solidFill>
            <a:schemeClr val="tx1"/>
          </a:solidFill>
          <a:latin typeface="+mn-lt"/>
          <a:ea typeface="+mn-ea"/>
          <a:cs typeface="+mn-cs"/>
        </a:defRPr>
      </a:lvl8pPr>
      <a:lvl9pPr marL="12239587" indent="-719976" algn="l" defTabSz="2879903" rtl="0" eaLnBrk="1" latinLnBrk="0" hangingPunct="1">
        <a:lnSpc>
          <a:spcPct val="90000"/>
        </a:lnSpc>
        <a:spcBef>
          <a:spcPts val="1575"/>
        </a:spcBef>
        <a:buFont typeface="Arial" panose="020B0604020202020204" pitchFamily="34" charset="0"/>
        <a:buChar char="•"/>
        <a:defRPr sz="566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879903" rtl="0" eaLnBrk="1" latinLnBrk="0" hangingPunct="1">
        <a:defRPr sz="5669" kern="1200">
          <a:solidFill>
            <a:schemeClr val="tx1"/>
          </a:solidFill>
          <a:latin typeface="+mn-lt"/>
          <a:ea typeface="+mn-ea"/>
          <a:cs typeface="+mn-cs"/>
        </a:defRPr>
      </a:lvl1pPr>
      <a:lvl2pPr marL="1439951" algn="l" defTabSz="2879903" rtl="0" eaLnBrk="1" latinLnBrk="0" hangingPunct="1">
        <a:defRPr sz="5669" kern="1200">
          <a:solidFill>
            <a:schemeClr val="tx1"/>
          </a:solidFill>
          <a:latin typeface="+mn-lt"/>
          <a:ea typeface="+mn-ea"/>
          <a:cs typeface="+mn-cs"/>
        </a:defRPr>
      </a:lvl2pPr>
      <a:lvl3pPr marL="2879903" algn="l" defTabSz="2879903" rtl="0" eaLnBrk="1" latinLnBrk="0" hangingPunct="1">
        <a:defRPr sz="5669" kern="1200">
          <a:solidFill>
            <a:schemeClr val="tx1"/>
          </a:solidFill>
          <a:latin typeface="+mn-lt"/>
          <a:ea typeface="+mn-ea"/>
          <a:cs typeface="+mn-cs"/>
        </a:defRPr>
      </a:lvl3pPr>
      <a:lvl4pPr marL="4319854" algn="l" defTabSz="2879903" rtl="0" eaLnBrk="1" latinLnBrk="0" hangingPunct="1">
        <a:defRPr sz="5669" kern="1200">
          <a:solidFill>
            <a:schemeClr val="tx1"/>
          </a:solidFill>
          <a:latin typeface="+mn-lt"/>
          <a:ea typeface="+mn-ea"/>
          <a:cs typeface="+mn-cs"/>
        </a:defRPr>
      </a:lvl4pPr>
      <a:lvl5pPr marL="5759806" algn="l" defTabSz="2879903" rtl="0" eaLnBrk="1" latinLnBrk="0" hangingPunct="1">
        <a:defRPr sz="5669" kern="1200">
          <a:solidFill>
            <a:schemeClr val="tx1"/>
          </a:solidFill>
          <a:latin typeface="+mn-lt"/>
          <a:ea typeface="+mn-ea"/>
          <a:cs typeface="+mn-cs"/>
        </a:defRPr>
      </a:lvl5pPr>
      <a:lvl6pPr marL="7199757" algn="l" defTabSz="2879903" rtl="0" eaLnBrk="1" latinLnBrk="0" hangingPunct="1">
        <a:defRPr sz="5669" kern="1200">
          <a:solidFill>
            <a:schemeClr val="tx1"/>
          </a:solidFill>
          <a:latin typeface="+mn-lt"/>
          <a:ea typeface="+mn-ea"/>
          <a:cs typeface="+mn-cs"/>
        </a:defRPr>
      </a:lvl6pPr>
      <a:lvl7pPr marL="8639708" algn="l" defTabSz="2879903" rtl="0" eaLnBrk="1" latinLnBrk="0" hangingPunct="1">
        <a:defRPr sz="5669" kern="1200">
          <a:solidFill>
            <a:schemeClr val="tx1"/>
          </a:solidFill>
          <a:latin typeface="+mn-lt"/>
          <a:ea typeface="+mn-ea"/>
          <a:cs typeface="+mn-cs"/>
        </a:defRPr>
      </a:lvl7pPr>
      <a:lvl8pPr marL="10079660" algn="l" defTabSz="2879903" rtl="0" eaLnBrk="1" latinLnBrk="0" hangingPunct="1">
        <a:defRPr sz="5669" kern="1200">
          <a:solidFill>
            <a:schemeClr val="tx1"/>
          </a:solidFill>
          <a:latin typeface="+mn-lt"/>
          <a:ea typeface="+mn-ea"/>
          <a:cs typeface="+mn-cs"/>
        </a:defRPr>
      </a:lvl8pPr>
      <a:lvl9pPr marL="11519611" algn="l" defTabSz="2879903" rtl="0" eaLnBrk="1" latinLnBrk="0" hangingPunct="1">
        <a:defRPr sz="566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7181797" y="4133403"/>
            <a:ext cx="29030951" cy="34011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751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2019</a:t>
            </a:r>
            <a:r>
              <a:rPr lang="zh-CN" altLang="en-US" sz="10751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中国高校计算机大赛</a:t>
            </a:r>
            <a:endParaRPr lang="en-US" altLang="zh-CN" sz="10751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751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大数据挑战赛</a:t>
            </a:r>
          </a:p>
        </p:txBody>
      </p:sp>
      <p:sp>
        <p:nvSpPr>
          <p:cNvPr id="56" name="文本框 135"/>
          <p:cNvSpPr txBox="1">
            <a:spLocks noChangeArrowheads="1"/>
          </p:cNvSpPr>
          <p:nvPr/>
        </p:nvSpPr>
        <p:spPr bwMode="auto">
          <a:xfrm>
            <a:off x="12905279" y="10154636"/>
            <a:ext cx="17583987" cy="4141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r>
              <a:rPr lang="zh-CN" altLang="en-US" sz="9556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赛题答辩</a:t>
            </a:r>
          </a:p>
          <a:p>
            <a:pPr algn="ctr" eaLnBrk="1" hangingPunct="1">
              <a:buFont typeface="Arial" panose="020B0604020202020204" pitchFamily="34" charset="0"/>
              <a:buNone/>
            </a:pP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eaLnBrk="1" hangingPunct="1">
              <a:buFont typeface="Arial" panose="020B0604020202020204" pitchFamily="34" charset="0"/>
              <a:buNone/>
            </a:pPr>
            <a:r>
              <a:rPr lang="zh-CN" altLang="en-US" sz="9556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 </a:t>
            </a:r>
            <a:r>
              <a:rPr lang="en-US" altLang="zh-CN" sz="9556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drift</a:t>
            </a:r>
            <a:r>
              <a:rPr lang="zh-CN" altLang="en-US" sz="9556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—</a:t>
            </a:r>
            <a:endParaRPr lang="en-US" altLang="zh-CN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eaLnBrk="1" hangingPunct="1">
              <a:buFont typeface="Arial" panose="020B0604020202020204" pitchFamily="34" charset="0"/>
              <a:buNone/>
            </a:pPr>
            <a:endParaRPr lang="en-US" altLang="zh-CN" sz="5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00312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2785"/>
    </mc:Choice>
    <mc:Fallback xmlns="">
      <p:transition advTm="12785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2399951" y="1079983"/>
            <a:ext cx="671986" cy="1751961"/>
          </a:xfrm>
          <a:prstGeom prst="rect">
            <a:avLst/>
          </a:prstGeom>
          <a:solidFill>
            <a:srgbClr val="96DB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87990" tIns="143995" rIns="287990" bIns="143995" rtlCol="0" anchor="ctr"/>
          <a:lstStyle/>
          <a:p>
            <a:pPr algn="ctr" defTabSz="2879720">
              <a:defRPr/>
            </a:pPr>
            <a:endParaRPr lang="zh-CN" altLang="en-US" sz="5880">
              <a:solidFill>
                <a:srgbClr val="E7E6E6">
                  <a:lumMod val="50000"/>
                </a:srgbClr>
              </a:solidFill>
              <a:latin typeface="Calibri"/>
              <a:ea typeface="宋体" panose="02010600030101010101" pitchFamily="2" charset="-122"/>
              <a:cs typeface="+mn-ea"/>
              <a:sym typeface="+mn-lt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3525517" y="1195008"/>
            <a:ext cx="5114897" cy="1645019"/>
          </a:xfrm>
          <a:prstGeom prst="rect">
            <a:avLst/>
          </a:prstGeom>
          <a:noFill/>
        </p:spPr>
        <p:txBody>
          <a:bodyPr wrap="none" lIns="287990" tIns="143995" rIns="287990" bIns="143995" rtlCol="0">
            <a:spAutoFit/>
          </a:bodyPr>
          <a:lstStyle/>
          <a:p>
            <a:r>
              <a:rPr lang="zh-CN" altLang="en-US" sz="8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语义匹配</a:t>
            </a: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F8DE14DE-3870-44A5-95C5-8DB372290344}"/>
              </a:ext>
            </a:extLst>
          </p:cNvPr>
          <p:cNvSpPr/>
          <p:nvPr/>
        </p:nvSpPr>
        <p:spPr>
          <a:xfrm>
            <a:off x="20951453" y="4062784"/>
            <a:ext cx="2952877" cy="107522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query</a:t>
            </a:r>
            <a:endParaRPr lang="zh-CN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AB978F54-154B-413B-97E9-BEDF4DE1CD27}"/>
              </a:ext>
            </a:extLst>
          </p:cNvPr>
          <p:cNvSpPr/>
          <p:nvPr/>
        </p:nvSpPr>
        <p:spPr>
          <a:xfrm>
            <a:off x="25302110" y="4062784"/>
            <a:ext cx="2952877" cy="107522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title</a:t>
            </a:r>
            <a:endParaRPr lang="zh-CN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矩形: 圆角 25">
            <a:extLst>
              <a:ext uri="{FF2B5EF4-FFF2-40B4-BE49-F238E27FC236}">
                <a16:creationId xmlns:a16="http://schemas.microsoft.com/office/drawing/2014/main" id="{CA852931-31F5-487D-A681-F8E343B655C3}"/>
              </a:ext>
            </a:extLst>
          </p:cNvPr>
          <p:cNvSpPr/>
          <p:nvPr/>
        </p:nvSpPr>
        <p:spPr>
          <a:xfrm>
            <a:off x="21356765" y="7129286"/>
            <a:ext cx="2142255" cy="107522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</a:t>
            </a:r>
            <a:endParaRPr lang="zh-CN" alt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矩形: 圆角 30">
            <a:extLst>
              <a:ext uri="{FF2B5EF4-FFF2-40B4-BE49-F238E27FC236}">
                <a16:creationId xmlns:a16="http://schemas.microsoft.com/office/drawing/2014/main" id="{94FE2A32-C78B-44B5-A85C-0F71F39890D4}"/>
              </a:ext>
            </a:extLst>
          </p:cNvPr>
          <p:cNvSpPr/>
          <p:nvPr/>
        </p:nvSpPr>
        <p:spPr>
          <a:xfrm>
            <a:off x="15835062" y="12115661"/>
            <a:ext cx="2048122" cy="957514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|q - t|</a:t>
            </a:r>
          </a:p>
        </p:txBody>
      </p:sp>
      <p:sp>
        <p:nvSpPr>
          <p:cNvPr id="32" name="矩形: 圆角 31">
            <a:extLst>
              <a:ext uri="{FF2B5EF4-FFF2-40B4-BE49-F238E27FC236}">
                <a16:creationId xmlns:a16="http://schemas.microsoft.com/office/drawing/2014/main" id="{ED8099F0-8DD7-49BB-8036-784AD3F8FEA6}"/>
              </a:ext>
            </a:extLst>
          </p:cNvPr>
          <p:cNvSpPr/>
          <p:nvPr/>
        </p:nvSpPr>
        <p:spPr>
          <a:xfrm>
            <a:off x="20120265" y="12103530"/>
            <a:ext cx="2048122" cy="96964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|q * t|</a:t>
            </a:r>
          </a:p>
        </p:txBody>
      </p:sp>
      <p:sp>
        <p:nvSpPr>
          <p:cNvPr id="36" name="矩形: 圆角 35">
            <a:extLst>
              <a:ext uri="{FF2B5EF4-FFF2-40B4-BE49-F238E27FC236}">
                <a16:creationId xmlns:a16="http://schemas.microsoft.com/office/drawing/2014/main" id="{B735A859-A4CC-4A39-B6A1-D703B8FACF45}"/>
              </a:ext>
            </a:extLst>
          </p:cNvPr>
          <p:cNvSpPr/>
          <p:nvPr/>
        </p:nvSpPr>
        <p:spPr>
          <a:xfrm>
            <a:off x="25023429" y="16390147"/>
            <a:ext cx="5347873" cy="107522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MLP</a:t>
            </a:r>
            <a:endParaRPr lang="zh-CN" alt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矩形: 圆角 38">
            <a:extLst>
              <a:ext uri="{FF2B5EF4-FFF2-40B4-BE49-F238E27FC236}">
                <a16:creationId xmlns:a16="http://schemas.microsoft.com/office/drawing/2014/main" id="{F291F44F-BBF1-4817-9C64-23679762167E}"/>
              </a:ext>
            </a:extLst>
          </p:cNvPr>
          <p:cNvSpPr/>
          <p:nvPr/>
        </p:nvSpPr>
        <p:spPr>
          <a:xfrm>
            <a:off x="15023923" y="7116548"/>
            <a:ext cx="2142255" cy="107522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</a:t>
            </a:r>
            <a:endParaRPr lang="zh-CN" alt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矩形: 圆角 46">
            <a:extLst>
              <a:ext uri="{FF2B5EF4-FFF2-40B4-BE49-F238E27FC236}">
                <a16:creationId xmlns:a16="http://schemas.microsoft.com/office/drawing/2014/main" id="{EAFF68AE-910B-499A-AC54-30610B7CAEB3}"/>
              </a:ext>
            </a:extLst>
          </p:cNvPr>
          <p:cNvSpPr/>
          <p:nvPr/>
        </p:nvSpPr>
        <p:spPr>
          <a:xfrm>
            <a:off x="18190344" y="7123441"/>
            <a:ext cx="2142255" cy="107522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</a:t>
            </a:r>
            <a:endParaRPr lang="zh-CN" alt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矩形: 圆角 48">
            <a:extLst>
              <a:ext uri="{FF2B5EF4-FFF2-40B4-BE49-F238E27FC236}">
                <a16:creationId xmlns:a16="http://schemas.microsoft.com/office/drawing/2014/main" id="{01F680B4-D7BC-4DDF-A1D6-0CFAE612BB64}"/>
              </a:ext>
            </a:extLst>
          </p:cNvPr>
          <p:cNvSpPr/>
          <p:nvPr/>
        </p:nvSpPr>
        <p:spPr>
          <a:xfrm>
            <a:off x="25580539" y="7128537"/>
            <a:ext cx="2142255" cy="107522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</a:t>
            </a:r>
            <a:endParaRPr lang="zh-CN" alt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矩形: 圆角 49">
            <a:extLst>
              <a:ext uri="{FF2B5EF4-FFF2-40B4-BE49-F238E27FC236}">
                <a16:creationId xmlns:a16="http://schemas.microsoft.com/office/drawing/2014/main" id="{DB571A25-CF17-435F-84E9-3286E858D2EF}"/>
              </a:ext>
            </a:extLst>
          </p:cNvPr>
          <p:cNvSpPr/>
          <p:nvPr/>
        </p:nvSpPr>
        <p:spPr>
          <a:xfrm>
            <a:off x="28746960" y="7120519"/>
            <a:ext cx="2142255" cy="107522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</a:t>
            </a:r>
            <a:endParaRPr lang="zh-CN" alt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矩形: 圆角 51">
            <a:extLst>
              <a:ext uri="{FF2B5EF4-FFF2-40B4-BE49-F238E27FC236}">
                <a16:creationId xmlns:a16="http://schemas.microsoft.com/office/drawing/2014/main" id="{F690B31C-E9B7-49DA-B7AF-E8F367E756E4}"/>
              </a:ext>
            </a:extLst>
          </p:cNvPr>
          <p:cNvSpPr/>
          <p:nvPr/>
        </p:nvSpPr>
        <p:spPr>
          <a:xfrm>
            <a:off x="31913381" y="7116548"/>
            <a:ext cx="2142255" cy="107522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</a:t>
            </a:r>
            <a:endParaRPr lang="zh-CN" alt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7" name="矩形 126">
            <a:extLst>
              <a:ext uri="{FF2B5EF4-FFF2-40B4-BE49-F238E27FC236}">
                <a16:creationId xmlns:a16="http://schemas.microsoft.com/office/drawing/2014/main" id="{1DD698AC-C638-44A9-9785-FE665C89E94F}"/>
              </a:ext>
            </a:extLst>
          </p:cNvPr>
          <p:cNvSpPr/>
          <p:nvPr/>
        </p:nvSpPr>
        <p:spPr>
          <a:xfrm>
            <a:off x="13488373" y="6889114"/>
            <a:ext cx="22250472" cy="1543870"/>
          </a:xfrm>
          <a:prstGeom prst="rect">
            <a:avLst/>
          </a:prstGeom>
          <a:noFill/>
          <a:ln w="28575" cap="flat" cmpd="sng" algn="ctr">
            <a:solidFill>
              <a:srgbClr val="C0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4400"/>
          </a:p>
        </p:txBody>
      </p:sp>
      <p:sp>
        <p:nvSpPr>
          <p:cNvPr id="128" name="矩形: 圆角 127">
            <a:extLst>
              <a:ext uri="{FF2B5EF4-FFF2-40B4-BE49-F238E27FC236}">
                <a16:creationId xmlns:a16="http://schemas.microsoft.com/office/drawing/2014/main" id="{315BD8D7-0A71-406E-9821-32E1794C9617}"/>
              </a:ext>
            </a:extLst>
          </p:cNvPr>
          <p:cNvSpPr/>
          <p:nvPr/>
        </p:nvSpPr>
        <p:spPr>
          <a:xfrm>
            <a:off x="37046691" y="7150452"/>
            <a:ext cx="3077008" cy="1026068"/>
          </a:xfrm>
          <a:prstGeom prst="roundRect">
            <a:avLst/>
          </a:prstGeom>
          <a:noFill/>
          <a:ln w="28575" cap="flat" cmpd="sng" algn="ctr">
            <a:solidFill>
              <a:srgbClr val="C0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3600" dirty="0">
                <a:latin typeface="宋体" panose="02010600030101010101" pitchFamily="2" charset="-122"/>
                <a:ea typeface="宋体" panose="02010600030101010101" pitchFamily="2" charset="-122"/>
              </a:rPr>
              <a:t>权重共享</a:t>
            </a:r>
          </a:p>
        </p:txBody>
      </p:sp>
      <p:sp>
        <p:nvSpPr>
          <p:cNvPr id="159" name="矩形 158">
            <a:extLst>
              <a:ext uri="{FF2B5EF4-FFF2-40B4-BE49-F238E27FC236}">
                <a16:creationId xmlns:a16="http://schemas.microsoft.com/office/drawing/2014/main" id="{F9F06124-06A8-46F1-8DB0-A7B93FFB92E6}"/>
              </a:ext>
            </a:extLst>
          </p:cNvPr>
          <p:cNvSpPr/>
          <p:nvPr/>
        </p:nvSpPr>
        <p:spPr>
          <a:xfrm>
            <a:off x="14351460" y="6485206"/>
            <a:ext cx="20524299" cy="2231350"/>
          </a:xfrm>
          <a:prstGeom prst="rect">
            <a:avLst/>
          </a:prstGeom>
          <a:noFill/>
          <a:ln w="2857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zh-CN" altLang="en-US" sz="4400"/>
          </a:p>
        </p:txBody>
      </p:sp>
      <p:sp>
        <p:nvSpPr>
          <p:cNvPr id="160" name="箭头: 下 159">
            <a:extLst>
              <a:ext uri="{FF2B5EF4-FFF2-40B4-BE49-F238E27FC236}">
                <a16:creationId xmlns:a16="http://schemas.microsoft.com/office/drawing/2014/main" id="{9F5721A0-705D-4653-B5AF-8C6A927FA67B}"/>
              </a:ext>
            </a:extLst>
          </p:cNvPr>
          <p:cNvSpPr/>
          <p:nvPr/>
        </p:nvSpPr>
        <p:spPr>
          <a:xfrm>
            <a:off x="22203805" y="5280928"/>
            <a:ext cx="432048" cy="890383"/>
          </a:xfrm>
          <a:prstGeom prst="down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400"/>
          </a:p>
        </p:txBody>
      </p:sp>
      <p:sp>
        <p:nvSpPr>
          <p:cNvPr id="161" name="箭头: 下 160">
            <a:extLst>
              <a:ext uri="{FF2B5EF4-FFF2-40B4-BE49-F238E27FC236}">
                <a16:creationId xmlns:a16="http://schemas.microsoft.com/office/drawing/2014/main" id="{6248421D-7192-440E-A73C-5F3B9EF68A6A}"/>
              </a:ext>
            </a:extLst>
          </p:cNvPr>
          <p:cNvSpPr/>
          <p:nvPr/>
        </p:nvSpPr>
        <p:spPr>
          <a:xfrm>
            <a:off x="26562524" y="5280928"/>
            <a:ext cx="432048" cy="890383"/>
          </a:xfrm>
          <a:prstGeom prst="down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400"/>
          </a:p>
        </p:txBody>
      </p:sp>
      <p:sp>
        <p:nvSpPr>
          <p:cNvPr id="165" name="矩形: 圆角 164">
            <a:extLst>
              <a:ext uri="{FF2B5EF4-FFF2-40B4-BE49-F238E27FC236}">
                <a16:creationId xmlns:a16="http://schemas.microsoft.com/office/drawing/2014/main" id="{23063B19-C2E3-464D-B61C-74E04B96F735}"/>
              </a:ext>
            </a:extLst>
          </p:cNvPr>
          <p:cNvSpPr/>
          <p:nvPr/>
        </p:nvSpPr>
        <p:spPr>
          <a:xfrm>
            <a:off x="704588" y="4239203"/>
            <a:ext cx="1261823" cy="584775"/>
          </a:xfrm>
          <a:prstGeom prst="roundRect">
            <a:avLst/>
          </a:prstGeom>
          <a:solidFill>
            <a:srgbClr val="FFD653"/>
          </a:solidFill>
          <a:ln>
            <a:solidFill>
              <a:srgbClr val="FFD653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zh-CN" sz="3200" dirty="0"/>
          </a:p>
        </p:txBody>
      </p:sp>
      <p:sp>
        <p:nvSpPr>
          <p:cNvPr id="166" name="矩形: 圆角 165">
            <a:extLst>
              <a:ext uri="{FF2B5EF4-FFF2-40B4-BE49-F238E27FC236}">
                <a16:creationId xmlns:a16="http://schemas.microsoft.com/office/drawing/2014/main" id="{6E88F36D-ABCD-4508-9E19-15B9FDD514D1}"/>
              </a:ext>
            </a:extLst>
          </p:cNvPr>
          <p:cNvSpPr/>
          <p:nvPr/>
        </p:nvSpPr>
        <p:spPr>
          <a:xfrm>
            <a:off x="704589" y="5449024"/>
            <a:ext cx="1261823" cy="584775"/>
          </a:xfrm>
          <a:prstGeom prst="roundRect">
            <a:avLst/>
          </a:prstGeom>
          <a:solidFill>
            <a:srgbClr val="E46ED0"/>
          </a:solidFill>
          <a:ln>
            <a:solidFill>
              <a:srgbClr val="E46ED0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sp>
        <p:nvSpPr>
          <p:cNvPr id="167" name="文本框 166">
            <a:extLst>
              <a:ext uri="{FF2B5EF4-FFF2-40B4-BE49-F238E27FC236}">
                <a16:creationId xmlns:a16="http://schemas.microsoft.com/office/drawing/2014/main" id="{9505DF32-B374-4F8D-B491-1D18328326B2}"/>
              </a:ext>
            </a:extLst>
          </p:cNvPr>
          <p:cNvSpPr txBox="1"/>
          <p:nvPr/>
        </p:nvSpPr>
        <p:spPr>
          <a:xfrm>
            <a:off x="1821998" y="4208569"/>
            <a:ext cx="43955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GlobalMaxPooling1D</a:t>
            </a:r>
          </a:p>
        </p:txBody>
      </p:sp>
      <p:sp>
        <p:nvSpPr>
          <p:cNvPr id="168" name="文本框 167">
            <a:extLst>
              <a:ext uri="{FF2B5EF4-FFF2-40B4-BE49-F238E27FC236}">
                <a16:creationId xmlns:a16="http://schemas.microsoft.com/office/drawing/2014/main" id="{51218579-3217-476B-8906-9CE7B1426BED}"/>
              </a:ext>
            </a:extLst>
          </p:cNvPr>
          <p:cNvSpPr txBox="1"/>
          <p:nvPr/>
        </p:nvSpPr>
        <p:spPr>
          <a:xfrm>
            <a:off x="1966411" y="5454142"/>
            <a:ext cx="47979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GlobalAveragePooling1D</a:t>
            </a:r>
            <a:endParaRPr lang="zh-CN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9" name="矩形: 圆角 168">
            <a:extLst>
              <a:ext uri="{FF2B5EF4-FFF2-40B4-BE49-F238E27FC236}">
                <a16:creationId xmlns:a16="http://schemas.microsoft.com/office/drawing/2014/main" id="{5D5229E0-7B5E-44D8-A035-7A672B580CA8}"/>
              </a:ext>
            </a:extLst>
          </p:cNvPr>
          <p:cNvSpPr/>
          <p:nvPr/>
        </p:nvSpPr>
        <p:spPr>
          <a:xfrm>
            <a:off x="14585761" y="9448859"/>
            <a:ext cx="1261823" cy="584776"/>
          </a:xfrm>
          <a:prstGeom prst="roundRect">
            <a:avLst/>
          </a:prstGeom>
          <a:solidFill>
            <a:srgbClr val="FFD653"/>
          </a:solidFill>
          <a:ln>
            <a:solidFill>
              <a:srgbClr val="FFD653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zh-CN" sz="4400" dirty="0"/>
          </a:p>
        </p:txBody>
      </p:sp>
      <p:sp>
        <p:nvSpPr>
          <p:cNvPr id="170" name="矩形: 圆角 169">
            <a:extLst>
              <a:ext uri="{FF2B5EF4-FFF2-40B4-BE49-F238E27FC236}">
                <a16:creationId xmlns:a16="http://schemas.microsoft.com/office/drawing/2014/main" id="{D6B73C00-3FA4-4F9F-88D7-6313FBB9EBB5}"/>
              </a:ext>
            </a:extLst>
          </p:cNvPr>
          <p:cNvSpPr/>
          <p:nvPr/>
        </p:nvSpPr>
        <p:spPr>
          <a:xfrm>
            <a:off x="16329353" y="9448859"/>
            <a:ext cx="1261823" cy="584775"/>
          </a:xfrm>
          <a:prstGeom prst="roundRect">
            <a:avLst/>
          </a:prstGeom>
          <a:solidFill>
            <a:srgbClr val="E46ED0"/>
          </a:solidFill>
          <a:ln>
            <a:solidFill>
              <a:srgbClr val="E46ED0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4400" dirty="0"/>
          </a:p>
        </p:txBody>
      </p:sp>
      <p:cxnSp>
        <p:nvCxnSpPr>
          <p:cNvPr id="172" name="连接符: 肘形 171">
            <a:extLst>
              <a:ext uri="{FF2B5EF4-FFF2-40B4-BE49-F238E27FC236}">
                <a16:creationId xmlns:a16="http://schemas.microsoft.com/office/drawing/2014/main" id="{53D5CD9C-8153-4177-950C-35EE986F5105}"/>
              </a:ext>
            </a:extLst>
          </p:cNvPr>
          <p:cNvCxnSpPr>
            <a:cxnSpLocks/>
            <a:stCxn id="39" idx="2"/>
            <a:endCxn id="169" idx="0"/>
          </p:cNvCxnSpPr>
          <p:nvPr/>
        </p:nvCxnSpPr>
        <p:spPr>
          <a:xfrm rot="5400000">
            <a:off x="15027317" y="8381124"/>
            <a:ext cx="1257091" cy="878378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连接符: 肘形 173">
            <a:extLst>
              <a:ext uri="{FF2B5EF4-FFF2-40B4-BE49-F238E27FC236}">
                <a16:creationId xmlns:a16="http://schemas.microsoft.com/office/drawing/2014/main" id="{140B48E9-9A7A-4361-AF35-1D5B81D5896D}"/>
              </a:ext>
            </a:extLst>
          </p:cNvPr>
          <p:cNvCxnSpPr>
            <a:stCxn id="39" idx="2"/>
            <a:endCxn id="170" idx="0"/>
          </p:cNvCxnSpPr>
          <p:nvPr/>
        </p:nvCxnSpPr>
        <p:spPr>
          <a:xfrm rot="16200000" flipH="1">
            <a:off x="15899113" y="8387706"/>
            <a:ext cx="1257091" cy="865214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矩形: 圆角 177">
            <a:extLst>
              <a:ext uri="{FF2B5EF4-FFF2-40B4-BE49-F238E27FC236}">
                <a16:creationId xmlns:a16="http://schemas.microsoft.com/office/drawing/2014/main" id="{7E717F7D-318A-4B0F-AD29-D904F208B7A1}"/>
              </a:ext>
            </a:extLst>
          </p:cNvPr>
          <p:cNvSpPr/>
          <p:nvPr/>
        </p:nvSpPr>
        <p:spPr>
          <a:xfrm>
            <a:off x="17746162" y="9448859"/>
            <a:ext cx="1261823" cy="584776"/>
          </a:xfrm>
          <a:prstGeom prst="roundRect">
            <a:avLst/>
          </a:prstGeom>
          <a:solidFill>
            <a:srgbClr val="FFD653"/>
          </a:solidFill>
          <a:ln>
            <a:solidFill>
              <a:srgbClr val="FFD653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zh-CN" sz="4400" dirty="0"/>
          </a:p>
        </p:txBody>
      </p:sp>
      <p:sp>
        <p:nvSpPr>
          <p:cNvPr id="179" name="矩形: 圆角 178">
            <a:extLst>
              <a:ext uri="{FF2B5EF4-FFF2-40B4-BE49-F238E27FC236}">
                <a16:creationId xmlns:a16="http://schemas.microsoft.com/office/drawing/2014/main" id="{E472946C-2A08-449C-A794-FB752AC5F3F2}"/>
              </a:ext>
            </a:extLst>
          </p:cNvPr>
          <p:cNvSpPr/>
          <p:nvPr/>
        </p:nvSpPr>
        <p:spPr>
          <a:xfrm>
            <a:off x="19489754" y="9448859"/>
            <a:ext cx="1261823" cy="584775"/>
          </a:xfrm>
          <a:prstGeom prst="roundRect">
            <a:avLst/>
          </a:prstGeom>
          <a:solidFill>
            <a:srgbClr val="E46ED0"/>
          </a:solidFill>
          <a:ln>
            <a:solidFill>
              <a:srgbClr val="E46ED0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4400" dirty="0"/>
          </a:p>
        </p:txBody>
      </p:sp>
      <p:cxnSp>
        <p:nvCxnSpPr>
          <p:cNvPr id="180" name="连接符: 肘形 179">
            <a:extLst>
              <a:ext uri="{FF2B5EF4-FFF2-40B4-BE49-F238E27FC236}">
                <a16:creationId xmlns:a16="http://schemas.microsoft.com/office/drawing/2014/main" id="{25E83A55-E271-4BFD-A86F-1C6734DE594D}"/>
              </a:ext>
            </a:extLst>
          </p:cNvPr>
          <p:cNvCxnSpPr>
            <a:cxnSpLocks/>
            <a:endCxn id="178" idx="0"/>
          </p:cNvCxnSpPr>
          <p:nvPr/>
        </p:nvCxnSpPr>
        <p:spPr>
          <a:xfrm rot="5400000">
            <a:off x="18187718" y="8381124"/>
            <a:ext cx="1257091" cy="878378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连接符: 肘形 180">
            <a:extLst>
              <a:ext uri="{FF2B5EF4-FFF2-40B4-BE49-F238E27FC236}">
                <a16:creationId xmlns:a16="http://schemas.microsoft.com/office/drawing/2014/main" id="{2B33C8F5-6D53-4C05-B5DE-D9F418BF17EF}"/>
              </a:ext>
            </a:extLst>
          </p:cNvPr>
          <p:cNvCxnSpPr>
            <a:endCxn id="179" idx="0"/>
          </p:cNvCxnSpPr>
          <p:nvPr/>
        </p:nvCxnSpPr>
        <p:spPr>
          <a:xfrm rot="16200000" flipH="1">
            <a:off x="19059514" y="8387706"/>
            <a:ext cx="1257091" cy="865214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2" name="矩形: 圆角 181">
            <a:extLst>
              <a:ext uri="{FF2B5EF4-FFF2-40B4-BE49-F238E27FC236}">
                <a16:creationId xmlns:a16="http://schemas.microsoft.com/office/drawing/2014/main" id="{3F8CBE7A-5728-43E7-A59F-11A8AEC9490B}"/>
              </a:ext>
            </a:extLst>
          </p:cNvPr>
          <p:cNvSpPr/>
          <p:nvPr/>
        </p:nvSpPr>
        <p:spPr>
          <a:xfrm>
            <a:off x="20963450" y="9448859"/>
            <a:ext cx="1261823" cy="584776"/>
          </a:xfrm>
          <a:prstGeom prst="roundRect">
            <a:avLst/>
          </a:prstGeom>
          <a:solidFill>
            <a:srgbClr val="FFD653"/>
          </a:solidFill>
          <a:ln>
            <a:solidFill>
              <a:srgbClr val="FFD653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zh-CN" sz="4400" dirty="0"/>
          </a:p>
        </p:txBody>
      </p:sp>
      <p:sp>
        <p:nvSpPr>
          <p:cNvPr id="183" name="矩形: 圆角 182">
            <a:extLst>
              <a:ext uri="{FF2B5EF4-FFF2-40B4-BE49-F238E27FC236}">
                <a16:creationId xmlns:a16="http://schemas.microsoft.com/office/drawing/2014/main" id="{84D6A0EA-C6FB-41B0-8DAD-413A6C62B0DD}"/>
              </a:ext>
            </a:extLst>
          </p:cNvPr>
          <p:cNvSpPr/>
          <p:nvPr/>
        </p:nvSpPr>
        <p:spPr>
          <a:xfrm>
            <a:off x="22707042" y="9448859"/>
            <a:ext cx="1261823" cy="584775"/>
          </a:xfrm>
          <a:prstGeom prst="roundRect">
            <a:avLst/>
          </a:prstGeom>
          <a:solidFill>
            <a:srgbClr val="E46ED0"/>
          </a:solidFill>
          <a:ln>
            <a:solidFill>
              <a:srgbClr val="E46ED0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4400" dirty="0"/>
          </a:p>
        </p:txBody>
      </p:sp>
      <p:cxnSp>
        <p:nvCxnSpPr>
          <p:cNvPr id="184" name="连接符: 肘形 183">
            <a:extLst>
              <a:ext uri="{FF2B5EF4-FFF2-40B4-BE49-F238E27FC236}">
                <a16:creationId xmlns:a16="http://schemas.microsoft.com/office/drawing/2014/main" id="{78AD5A8B-EBB6-4051-B7B1-3185CECD87A3}"/>
              </a:ext>
            </a:extLst>
          </p:cNvPr>
          <p:cNvCxnSpPr>
            <a:cxnSpLocks/>
            <a:endCxn id="182" idx="0"/>
          </p:cNvCxnSpPr>
          <p:nvPr/>
        </p:nvCxnSpPr>
        <p:spPr>
          <a:xfrm rot="5400000">
            <a:off x="21405006" y="8381124"/>
            <a:ext cx="1257091" cy="878378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连接符: 肘形 184">
            <a:extLst>
              <a:ext uri="{FF2B5EF4-FFF2-40B4-BE49-F238E27FC236}">
                <a16:creationId xmlns:a16="http://schemas.microsoft.com/office/drawing/2014/main" id="{A2F95155-E96D-4FC9-869E-4E05D3B6D8E2}"/>
              </a:ext>
            </a:extLst>
          </p:cNvPr>
          <p:cNvCxnSpPr>
            <a:endCxn id="183" idx="0"/>
          </p:cNvCxnSpPr>
          <p:nvPr/>
        </p:nvCxnSpPr>
        <p:spPr>
          <a:xfrm rot="16200000" flipH="1">
            <a:off x="22276802" y="8387706"/>
            <a:ext cx="1257091" cy="865214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6" name="矩形: 圆角 185">
            <a:extLst>
              <a:ext uri="{FF2B5EF4-FFF2-40B4-BE49-F238E27FC236}">
                <a16:creationId xmlns:a16="http://schemas.microsoft.com/office/drawing/2014/main" id="{A60E65B4-35C5-46F4-8501-6CB61B874F26}"/>
              </a:ext>
            </a:extLst>
          </p:cNvPr>
          <p:cNvSpPr/>
          <p:nvPr/>
        </p:nvSpPr>
        <p:spPr>
          <a:xfrm>
            <a:off x="25080917" y="9459575"/>
            <a:ext cx="1261823" cy="584776"/>
          </a:xfrm>
          <a:prstGeom prst="roundRect">
            <a:avLst/>
          </a:prstGeom>
          <a:solidFill>
            <a:srgbClr val="FFD653"/>
          </a:solidFill>
          <a:ln>
            <a:solidFill>
              <a:srgbClr val="FFD653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zh-CN" sz="4400" dirty="0"/>
          </a:p>
        </p:txBody>
      </p:sp>
      <p:sp>
        <p:nvSpPr>
          <p:cNvPr id="187" name="矩形: 圆角 186">
            <a:extLst>
              <a:ext uri="{FF2B5EF4-FFF2-40B4-BE49-F238E27FC236}">
                <a16:creationId xmlns:a16="http://schemas.microsoft.com/office/drawing/2014/main" id="{6A71A40E-8739-4CF4-961A-AD48BB4E0EEE}"/>
              </a:ext>
            </a:extLst>
          </p:cNvPr>
          <p:cNvSpPr/>
          <p:nvPr/>
        </p:nvSpPr>
        <p:spPr>
          <a:xfrm>
            <a:off x="26824509" y="9459575"/>
            <a:ext cx="1261823" cy="584775"/>
          </a:xfrm>
          <a:prstGeom prst="roundRect">
            <a:avLst/>
          </a:prstGeom>
          <a:solidFill>
            <a:srgbClr val="E46ED0"/>
          </a:solidFill>
          <a:ln>
            <a:solidFill>
              <a:srgbClr val="E46ED0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4400" dirty="0"/>
          </a:p>
        </p:txBody>
      </p:sp>
      <p:cxnSp>
        <p:nvCxnSpPr>
          <p:cNvPr id="188" name="连接符: 肘形 187">
            <a:extLst>
              <a:ext uri="{FF2B5EF4-FFF2-40B4-BE49-F238E27FC236}">
                <a16:creationId xmlns:a16="http://schemas.microsoft.com/office/drawing/2014/main" id="{3C3C69FA-5BBD-4E87-80F8-275CD73C3BBC}"/>
              </a:ext>
            </a:extLst>
          </p:cNvPr>
          <p:cNvCxnSpPr>
            <a:cxnSpLocks/>
            <a:endCxn id="186" idx="0"/>
          </p:cNvCxnSpPr>
          <p:nvPr/>
        </p:nvCxnSpPr>
        <p:spPr>
          <a:xfrm rot="5400000">
            <a:off x="25522473" y="8391840"/>
            <a:ext cx="1257091" cy="878378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连接符: 肘形 188">
            <a:extLst>
              <a:ext uri="{FF2B5EF4-FFF2-40B4-BE49-F238E27FC236}">
                <a16:creationId xmlns:a16="http://schemas.microsoft.com/office/drawing/2014/main" id="{111F71CA-1904-40EA-B7B5-41DE09C7D524}"/>
              </a:ext>
            </a:extLst>
          </p:cNvPr>
          <p:cNvCxnSpPr>
            <a:endCxn id="187" idx="0"/>
          </p:cNvCxnSpPr>
          <p:nvPr/>
        </p:nvCxnSpPr>
        <p:spPr>
          <a:xfrm rot="16200000" flipH="1">
            <a:off x="26394269" y="8398422"/>
            <a:ext cx="1257091" cy="865214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0" name="矩形: 圆角 189">
            <a:extLst>
              <a:ext uri="{FF2B5EF4-FFF2-40B4-BE49-F238E27FC236}">
                <a16:creationId xmlns:a16="http://schemas.microsoft.com/office/drawing/2014/main" id="{4FEB653E-DFB1-4374-A2DB-E8CE8D17192D}"/>
              </a:ext>
            </a:extLst>
          </p:cNvPr>
          <p:cNvSpPr/>
          <p:nvPr/>
        </p:nvSpPr>
        <p:spPr>
          <a:xfrm>
            <a:off x="28333170" y="9459575"/>
            <a:ext cx="1261823" cy="584776"/>
          </a:xfrm>
          <a:prstGeom prst="roundRect">
            <a:avLst/>
          </a:prstGeom>
          <a:solidFill>
            <a:srgbClr val="FFD653"/>
          </a:solidFill>
          <a:ln>
            <a:solidFill>
              <a:srgbClr val="FFD653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zh-CN" sz="4400" dirty="0"/>
          </a:p>
        </p:txBody>
      </p:sp>
      <p:sp>
        <p:nvSpPr>
          <p:cNvPr id="191" name="矩形: 圆角 190">
            <a:extLst>
              <a:ext uri="{FF2B5EF4-FFF2-40B4-BE49-F238E27FC236}">
                <a16:creationId xmlns:a16="http://schemas.microsoft.com/office/drawing/2014/main" id="{0AC7D3BC-72F6-435E-8263-23BA1C52BC3C}"/>
              </a:ext>
            </a:extLst>
          </p:cNvPr>
          <p:cNvSpPr/>
          <p:nvPr/>
        </p:nvSpPr>
        <p:spPr>
          <a:xfrm>
            <a:off x="30076762" y="9459575"/>
            <a:ext cx="1261823" cy="584775"/>
          </a:xfrm>
          <a:prstGeom prst="roundRect">
            <a:avLst/>
          </a:prstGeom>
          <a:solidFill>
            <a:srgbClr val="E46ED0"/>
          </a:solidFill>
          <a:ln>
            <a:solidFill>
              <a:srgbClr val="E46ED0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4400" dirty="0"/>
          </a:p>
        </p:txBody>
      </p:sp>
      <p:cxnSp>
        <p:nvCxnSpPr>
          <p:cNvPr id="192" name="连接符: 肘形 191">
            <a:extLst>
              <a:ext uri="{FF2B5EF4-FFF2-40B4-BE49-F238E27FC236}">
                <a16:creationId xmlns:a16="http://schemas.microsoft.com/office/drawing/2014/main" id="{DC80FED3-0F61-4B5D-A390-421D98BCED63}"/>
              </a:ext>
            </a:extLst>
          </p:cNvPr>
          <p:cNvCxnSpPr>
            <a:cxnSpLocks/>
            <a:endCxn id="190" idx="0"/>
          </p:cNvCxnSpPr>
          <p:nvPr/>
        </p:nvCxnSpPr>
        <p:spPr>
          <a:xfrm rot="5400000">
            <a:off x="28774726" y="8391840"/>
            <a:ext cx="1257091" cy="878378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连接符: 肘形 192">
            <a:extLst>
              <a:ext uri="{FF2B5EF4-FFF2-40B4-BE49-F238E27FC236}">
                <a16:creationId xmlns:a16="http://schemas.microsoft.com/office/drawing/2014/main" id="{A2C91D90-C200-4798-B5C9-F72E259CE21D}"/>
              </a:ext>
            </a:extLst>
          </p:cNvPr>
          <p:cNvCxnSpPr>
            <a:endCxn id="191" idx="0"/>
          </p:cNvCxnSpPr>
          <p:nvPr/>
        </p:nvCxnSpPr>
        <p:spPr>
          <a:xfrm rot="16200000" flipH="1">
            <a:off x="29646522" y="8398422"/>
            <a:ext cx="1257091" cy="865214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4" name="矩形: 圆角 193">
            <a:extLst>
              <a:ext uri="{FF2B5EF4-FFF2-40B4-BE49-F238E27FC236}">
                <a16:creationId xmlns:a16="http://schemas.microsoft.com/office/drawing/2014/main" id="{0BE623DE-E3C6-46E3-B0AB-AA4A8AACF57E}"/>
              </a:ext>
            </a:extLst>
          </p:cNvPr>
          <p:cNvSpPr/>
          <p:nvPr/>
        </p:nvSpPr>
        <p:spPr>
          <a:xfrm>
            <a:off x="31488929" y="9461568"/>
            <a:ext cx="1261823" cy="584776"/>
          </a:xfrm>
          <a:prstGeom prst="roundRect">
            <a:avLst/>
          </a:prstGeom>
          <a:solidFill>
            <a:srgbClr val="FFD653"/>
          </a:solidFill>
          <a:ln>
            <a:solidFill>
              <a:srgbClr val="FFD653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zh-CN" sz="4400" dirty="0"/>
          </a:p>
        </p:txBody>
      </p:sp>
      <p:sp>
        <p:nvSpPr>
          <p:cNvPr id="195" name="矩形: 圆角 194">
            <a:extLst>
              <a:ext uri="{FF2B5EF4-FFF2-40B4-BE49-F238E27FC236}">
                <a16:creationId xmlns:a16="http://schemas.microsoft.com/office/drawing/2014/main" id="{6337DDE6-5E65-4FEF-8674-CDBD2B2AA06D}"/>
              </a:ext>
            </a:extLst>
          </p:cNvPr>
          <p:cNvSpPr/>
          <p:nvPr/>
        </p:nvSpPr>
        <p:spPr>
          <a:xfrm>
            <a:off x="33232521" y="9461568"/>
            <a:ext cx="1261823" cy="584775"/>
          </a:xfrm>
          <a:prstGeom prst="roundRect">
            <a:avLst/>
          </a:prstGeom>
          <a:solidFill>
            <a:srgbClr val="E46ED0"/>
          </a:solidFill>
          <a:ln>
            <a:solidFill>
              <a:srgbClr val="E46ED0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4400" dirty="0"/>
          </a:p>
        </p:txBody>
      </p:sp>
      <p:cxnSp>
        <p:nvCxnSpPr>
          <p:cNvPr id="196" name="连接符: 肘形 195">
            <a:extLst>
              <a:ext uri="{FF2B5EF4-FFF2-40B4-BE49-F238E27FC236}">
                <a16:creationId xmlns:a16="http://schemas.microsoft.com/office/drawing/2014/main" id="{D81C7DC2-AC4B-45DA-B779-6612367866E0}"/>
              </a:ext>
            </a:extLst>
          </p:cNvPr>
          <p:cNvCxnSpPr>
            <a:cxnSpLocks/>
            <a:endCxn id="194" idx="0"/>
          </p:cNvCxnSpPr>
          <p:nvPr/>
        </p:nvCxnSpPr>
        <p:spPr>
          <a:xfrm rot="5400000">
            <a:off x="31930485" y="8393833"/>
            <a:ext cx="1257091" cy="878378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连接符: 肘形 196">
            <a:extLst>
              <a:ext uri="{FF2B5EF4-FFF2-40B4-BE49-F238E27FC236}">
                <a16:creationId xmlns:a16="http://schemas.microsoft.com/office/drawing/2014/main" id="{E116A3CA-C19B-4DC0-B9D1-13EC94EF790D}"/>
              </a:ext>
            </a:extLst>
          </p:cNvPr>
          <p:cNvCxnSpPr>
            <a:endCxn id="195" idx="0"/>
          </p:cNvCxnSpPr>
          <p:nvPr/>
        </p:nvCxnSpPr>
        <p:spPr>
          <a:xfrm rot="16200000" flipH="1">
            <a:off x="32802281" y="8400415"/>
            <a:ext cx="1257091" cy="865214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0" name="矩形: 圆角 199">
            <a:extLst>
              <a:ext uri="{FF2B5EF4-FFF2-40B4-BE49-F238E27FC236}">
                <a16:creationId xmlns:a16="http://schemas.microsoft.com/office/drawing/2014/main" id="{18B59BA8-E362-4349-A9E9-AE3434FE191B}"/>
              </a:ext>
            </a:extLst>
          </p:cNvPr>
          <p:cNvSpPr/>
          <p:nvPr/>
        </p:nvSpPr>
        <p:spPr>
          <a:xfrm>
            <a:off x="14585760" y="10465715"/>
            <a:ext cx="1261823" cy="584776"/>
          </a:xfrm>
          <a:prstGeom prst="roundRect">
            <a:avLst/>
          </a:prstGeom>
          <a:solidFill>
            <a:srgbClr val="FFD653"/>
          </a:solidFill>
          <a:ln>
            <a:solidFill>
              <a:srgbClr val="FFD653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zh-CN" sz="4400" dirty="0"/>
          </a:p>
        </p:txBody>
      </p:sp>
      <p:sp>
        <p:nvSpPr>
          <p:cNvPr id="201" name="矩形: 圆角 200">
            <a:extLst>
              <a:ext uri="{FF2B5EF4-FFF2-40B4-BE49-F238E27FC236}">
                <a16:creationId xmlns:a16="http://schemas.microsoft.com/office/drawing/2014/main" id="{73F9E2E3-92F0-46D7-A9D5-1E0C183731FE}"/>
              </a:ext>
            </a:extLst>
          </p:cNvPr>
          <p:cNvSpPr/>
          <p:nvPr/>
        </p:nvSpPr>
        <p:spPr>
          <a:xfrm>
            <a:off x="16165961" y="10473549"/>
            <a:ext cx="1261823" cy="584776"/>
          </a:xfrm>
          <a:prstGeom prst="roundRect">
            <a:avLst/>
          </a:prstGeom>
          <a:solidFill>
            <a:srgbClr val="FFD653"/>
          </a:solidFill>
          <a:ln>
            <a:solidFill>
              <a:srgbClr val="FFD653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zh-CN" sz="4400" dirty="0"/>
          </a:p>
        </p:txBody>
      </p:sp>
      <p:sp>
        <p:nvSpPr>
          <p:cNvPr id="202" name="矩形: 圆角 201">
            <a:extLst>
              <a:ext uri="{FF2B5EF4-FFF2-40B4-BE49-F238E27FC236}">
                <a16:creationId xmlns:a16="http://schemas.microsoft.com/office/drawing/2014/main" id="{05B771CF-34DE-461E-AA0C-A91B3834CF66}"/>
              </a:ext>
            </a:extLst>
          </p:cNvPr>
          <p:cNvSpPr/>
          <p:nvPr/>
        </p:nvSpPr>
        <p:spPr>
          <a:xfrm>
            <a:off x="17746162" y="10485447"/>
            <a:ext cx="1261823" cy="584776"/>
          </a:xfrm>
          <a:prstGeom prst="roundRect">
            <a:avLst/>
          </a:prstGeom>
          <a:solidFill>
            <a:srgbClr val="FFD653"/>
          </a:solidFill>
          <a:ln>
            <a:solidFill>
              <a:srgbClr val="FFD653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zh-CN" sz="4400" dirty="0"/>
          </a:p>
        </p:txBody>
      </p:sp>
      <p:sp>
        <p:nvSpPr>
          <p:cNvPr id="203" name="矩形: 圆角 202">
            <a:extLst>
              <a:ext uri="{FF2B5EF4-FFF2-40B4-BE49-F238E27FC236}">
                <a16:creationId xmlns:a16="http://schemas.microsoft.com/office/drawing/2014/main" id="{4F7A00AF-2C42-402A-9A8C-45BC31CEDFB2}"/>
              </a:ext>
            </a:extLst>
          </p:cNvPr>
          <p:cNvSpPr/>
          <p:nvPr/>
        </p:nvSpPr>
        <p:spPr>
          <a:xfrm>
            <a:off x="19326363" y="10485447"/>
            <a:ext cx="1261823" cy="584776"/>
          </a:xfrm>
          <a:prstGeom prst="roundRect">
            <a:avLst/>
          </a:prstGeom>
          <a:solidFill>
            <a:srgbClr val="FFD653"/>
          </a:solidFill>
          <a:ln>
            <a:solidFill>
              <a:srgbClr val="FFD653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zh-CN" sz="4400" dirty="0"/>
          </a:p>
        </p:txBody>
      </p:sp>
      <p:sp>
        <p:nvSpPr>
          <p:cNvPr id="204" name="矩形: 圆角 203">
            <a:extLst>
              <a:ext uri="{FF2B5EF4-FFF2-40B4-BE49-F238E27FC236}">
                <a16:creationId xmlns:a16="http://schemas.microsoft.com/office/drawing/2014/main" id="{71BF8512-508B-45EF-A480-4AAD761EC6E3}"/>
              </a:ext>
            </a:extLst>
          </p:cNvPr>
          <p:cNvSpPr/>
          <p:nvPr/>
        </p:nvSpPr>
        <p:spPr>
          <a:xfrm>
            <a:off x="20906564" y="10473549"/>
            <a:ext cx="1261823" cy="584776"/>
          </a:xfrm>
          <a:prstGeom prst="roundRect">
            <a:avLst/>
          </a:prstGeom>
          <a:solidFill>
            <a:srgbClr val="FFD653"/>
          </a:solidFill>
          <a:ln>
            <a:solidFill>
              <a:srgbClr val="FFD653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zh-CN" sz="4400" dirty="0"/>
          </a:p>
        </p:txBody>
      </p:sp>
      <p:sp>
        <p:nvSpPr>
          <p:cNvPr id="205" name="矩形: 圆角 204">
            <a:extLst>
              <a:ext uri="{FF2B5EF4-FFF2-40B4-BE49-F238E27FC236}">
                <a16:creationId xmlns:a16="http://schemas.microsoft.com/office/drawing/2014/main" id="{F6F951C0-F012-4219-A2D8-C4E4078D9647}"/>
              </a:ext>
            </a:extLst>
          </p:cNvPr>
          <p:cNvSpPr/>
          <p:nvPr/>
        </p:nvSpPr>
        <p:spPr>
          <a:xfrm>
            <a:off x="22490184" y="10463489"/>
            <a:ext cx="1261823" cy="584776"/>
          </a:xfrm>
          <a:prstGeom prst="roundRect">
            <a:avLst/>
          </a:prstGeom>
          <a:solidFill>
            <a:srgbClr val="FFD653"/>
          </a:solidFill>
          <a:ln>
            <a:solidFill>
              <a:srgbClr val="FFD653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zh-CN" sz="4400" dirty="0"/>
          </a:p>
        </p:txBody>
      </p:sp>
      <p:sp>
        <p:nvSpPr>
          <p:cNvPr id="206" name="矩形: 圆角 205">
            <a:extLst>
              <a:ext uri="{FF2B5EF4-FFF2-40B4-BE49-F238E27FC236}">
                <a16:creationId xmlns:a16="http://schemas.microsoft.com/office/drawing/2014/main" id="{D0B646FA-BA1A-4CF1-B518-D9C45EA06FA6}"/>
              </a:ext>
            </a:extLst>
          </p:cNvPr>
          <p:cNvSpPr/>
          <p:nvPr/>
        </p:nvSpPr>
        <p:spPr>
          <a:xfrm>
            <a:off x="25331658" y="10473611"/>
            <a:ext cx="1261823" cy="584775"/>
          </a:xfrm>
          <a:prstGeom prst="roundRect">
            <a:avLst/>
          </a:prstGeom>
          <a:solidFill>
            <a:srgbClr val="E46ED0"/>
          </a:solidFill>
          <a:ln>
            <a:solidFill>
              <a:srgbClr val="E46ED0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4400" dirty="0"/>
          </a:p>
        </p:txBody>
      </p:sp>
      <p:sp>
        <p:nvSpPr>
          <p:cNvPr id="207" name="矩形: 圆角 206">
            <a:extLst>
              <a:ext uri="{FF2B5EF4-FFF2-40B4-BE49-F238E27FC236}">
                <a16:creationId xmlns:a16="http://schemas.microsoft.com/office/drawing/2014/main" id="{514F6C78-B26F-4E33-A513-9096B36F9772}"/>
              </a:ext>
            </a:extLst>
          </p:cNvPr>
          <p:cNvSpPr/>
          <p:nvPr/>
        </p:nvSpPr>
        <p:spPr>
          <a:xfrm>
            <a:off x="26907191" y="10473550"/>
            <a:ext cx="1261823" cy="584775"/>
          </a:xfrm>
          <a:prstGeom prst="roundRect">
            <a:avLst/>
          </a:prstGeom>
          <a:solidFill>
            <a:srgbClr val="E46ED0"/>
          </a:solidFill>
          <a:ln>
            <a:solidFill>
              <a:srgbClr val="E46ED0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4400" dirty="0"/>
          </a:p>
        </p:txBody>
      </p:sp>
      <p:sp>
        <p:nvSpPr>
          <p:cNvPr id="208" name="矩形: 圆角 207">
            <a:extLst>
              <a:ext uri="{FF2B5EF4-FFF2-40B4-BE49-F238E27FC236}">
                <a16:creationId xmlns:a16="http://schemas.microsoft.com/office/drawing/2014/main" id="{1D19D4AB-5D46-49C5-99AD-E2460A91FAA0}"/>
              </a:ext>
            </a:extLst>
          </p:cNvPr>
          <p:cNvSpPr/>
          <p:nvPr/>
        </p:nvSpPr>
        <p:spPr>
          <a:xfrm>
            <a:off x="28478958" y="10473550"/>
            <a:ext cx="1261823" cy="584775"/>
          </a:xfrm>
          <a:prstGeom prst="roundRect">
            <a:avLst/>
          </a:prstGeom>
          <a:solidFill>
            <a:srgbClr val="E46ED0"/>
          </a:solidFill>
          <a:ln>
            <a:solidFill>
              <a:srgbClr val="E46ED0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4400" dirty="0"/>
          </a:p>
        </p:txBody>
      </p:sp>
      <p:sp>
        <p:nvSpPr>
          <p:cNvPr id="209" name="矩形: 圆角 208">
            <a:extLst>
              <a:ext uri="{FF2B5EF4-FFF2-40B4-BE49-F238E27FC236}">
                <a16:creationId xmlns:a16="http://schemas.microsoft.com/office/drawing/2014/main" id="{16184339-AAF6-4516-A160-AF009DF53946}"/>
              </a:ext>
            </a:extLst>
          </p:cNvPr>
          <p:cNvSpPr/>
          <p:nvPr/>
        </p:nvSpPr>
        <p:spPr>
          <a:xfrm>
            <a:off x="30057637" y="10473550"/>
            <a:ext cx="1261823" cy="584775"/>
          </a:xfrm>
          <a:prstGeom prst="roundRect">
            <a:avLst/>
          </a:prstGeom>
          <a:solidFill>
            <a:srgbClr val="E46ED0"/>
          </a:solidFill>
          <a:ln>
            <a:solidFill>
              <a:srgbClr val="E46ED0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4400" dirty="0"/>
          </a:p>
        </p:txBody>
      </p:sp>
      <p:sp>
        <p:nvSpPr>
          <p:cNvPr id="210" name="矩形: 圆角 209">
            <a:extLst>
              <a:ext uri="{FF2B5EF4-FFF2-40B4-BE49-F238E27FC236}">
                <a16:creationId xmlns:a16="http://schemas.microsoft.com/office/drawing/2014/main" id="{3110E153-6A02-4B47-BCD1-1C091678E910}"/>
              </a:ext>
            </a:extLst>
          </p:cNvPr>
          <p:cNvSpPr/>
          <p:nvPr/>
        </p:nvSpPr>
        <p:spPr>
          <a:xfrm>
            <a:off x="31636316" y="10473550"/>
            <a:ext cx="1261823" cy="584775"/>
          </a:xfrm>
          <a:prstGeom prst="roundRect">
            <a:avLst/>
          </a:prstGeom>
          <a:solidFill>
            <a:srgbClr val="E46ED0"/>
          </a:solidFill>
          <a:ln>
            <a:solidFill>
              <a:srgbClr val="E46ED0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4400" dirty="0"/>
          </a:p>
        </p:txBody>
      </p:sp>
      <p:sp>
        <p:nvSpPr>
          <p:cNvPr id="211" name="矩形: 圆角 210">
            <a:extLst>
              <a:ext uri="{FF2B5EF4-FFF2-40B4-BE49-F238E27FC236}">
                <a16:creationId xmlns:a16="http://schemas.microsoft.com/office/drawing/2014/main" id="{35CCE0A2-620A-4912-9FDA-7B7E582A7B37}"/>
              </a:ext>
            </a:extLst>
          </p:cNvPr>
          <p:cNvSpPr/>
          <p:nvPr/>
        </p:nvSpPr>
        <p:spPr>
          <a:xfrm>
            <a:off x="33212067" y="10473550"/>
            <a:ext cx="1261823" cy="584775"/>
          </a:xfrm>
          <a:prstGeom prst="roundRect">
            <a:avLst/>
          </a:prstGeom>
          <a:solidFill>
            <a:srgbClr val="E46ED0"/>
          </a:solidFill>
          <a:ln>
            <a:solidFill>
              <a:srgbClr val="E46ED0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4400" dirty="0"/>
          </a:p>
        </p:txBody>
      </p:sp>
      <p:sp>
        <p:nvSpPr>
          <p:cNvPr id="212" name="矩形 211">
            <a:extLst>
              <a:ext uri="{FF2B5EF4-FFF2-40B4-BE49-F238E27FC236}">
                <a16:creationId xmlns:a16="http://schemas.microsoft.com/office/drawing/2014/main" id="{20B2EEE4-6C79-4BD3-B8FC-437B1E361072}"/>
              </a:ext>
            </a:extLst>
          </p:cNvPr>
          <p:cNvSpPr/>
          <p:nvPr/>
        </p:nvSpPr>
        <p:spPr>
          <a:xfrm>
            <a:off x="14351460" y="10291960"/>
            <a:ext cx="9552870" cy="969831"/>
          </a:xfrm>
          <a:prstGeom prst="rect">
            <a:avLst/>
          </a:prstGeom>
          <a:noFill/>
          <a:ln w="2857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zh-CN" altLang="en-US" sz="4400"/>
          </a:p>
        </p:txBody>
      </p:sp>
      <p:sp>
        <p:nvSpPr>
          <p:cNvPr id="213" name="矩形 212">
            <a:extLst>
              <a:ext uri="{FF2B5EF4-FFF2-40B4-BE49-F238E27FC236}">
                <a16:creationId xmlns:a16="http://schemas.microsoft.com/office/drawing/2014/main" id="{C0F62BC3-51DE-4F82-9DF0-FB76CB6A6D5D}"/>
              </a:ext>
            </a:extLst>
          </p:cNvPr>
          <p:cNvSpPr/>
          <p:nvPr/>
        </p:nvSpPr>
        <p:spPr>
          <a:xfrm>
            <a:off x="25084647" y="10291960"/>
            <a:ext cx="9552870" cy="969831"/>
          </a:xfrm>
          <a:prstGeom prst="rect">
            <a:avLst/>
          </a:prstGeom>
          <a:noFill/>
          <a:ln w="2857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zh-CN" altLang="en-US" sz="4400"/>
          </a:p>
        </p:txBody>
      </p:sp>
      <p:sp>
        <p:nvSpPr>
          <p:cNvPr id="217" name="矩形: 圆角 216">
            <a:extLst>
              <a:ext uri="{FF2B5EF4-FFF2-40B4-BE49-F238E27FC236}">
                <a16:creationId xmlns:a16="http://schemas.microsoft.com/office/drawing/2014/main" id="{6EF26461-6A96-4834-995A-29882BD9E0EB}"/>
              </a:ext>
            </a:extLst>
          </p:cNvPr>
          <p:cNvSpPr/>
          <p:nvPr/>
        </p:nvSpPr>
        <p:spPr>
          <a:xfrm>
            <a:off x="26673305" y="12116231"/>
            <a:ext cx="2048122" cy="963294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|q - t|</a:t>
            </a:r>
          </a:p>
        </p:txBody>
      </p:sp>
      <p:sp>
        <p:nvSpPr>
          <p:cNvPr id="218" name="矩形: 圆角 217">
            <a:extLst>
              <a:ext uri="{FF2B5EF4-FFF2-40B4-BE49-F238E27FC236}">
                <a16:creationId xmlns:a16="http://schemas.microsoft.com/office/drawing/2014/main" id="{88445CFD-711E-4600-B51A-0DFEBB501F71}"/>
              </a:ext>
            </a:extLst>
          </p:cNvPr>
          <p:cNvSpPr/>
          <p:nvPr/>
        </p:nvSpPr>
        <p:spPr>
          <a:xfrm>
            <a:off x="30970907" y="12114056"/>
            <a:ext cx="2048122" cy="95276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|q * t|</a:t>
            </a:r>
          </a:p>
        </p:txBody>
      </p:sp>
      <p:cxnSp>
        <p:nvCxnSpPr>
          <p:cNvPr id="226" name="连接符: 肘形 225">
            <a:extLst>
              <a:ext uri="{FF2B5EF4-FFF2-40B4-BE49-F238E27FC236}">
                <a16:creationId xmlns:a16="http://schemas.microsoft.com/office/drawing/2014/main" id="{4235C19E-EC03-4DA4-B70C-7B406466724B}"/>
              </a:ext>
            </a:extLst>
          </p:cNvPr>
          <p:cNvCxnSpPr>
            <a:stCxn id="212" idx="2"/>
            <a:endCxn id="31" idx="0"/>
          </p:cNvCxnSpPr>
          <p:nvPr/>
        </p:nvCxnSpPr>
        <p:spPr>
          <a:xfrm rot="5400000">
            <a:off x="17566574" y="10554340"/>
            <a:ext cx="853870" cy="2268772"/>
          </a:xfrm>
          <a:prstGeom prst="bentConnector3">
            <a:avLst/>
          </a:prstGeom>
          <a:noFill/>
          <a:ln w="28575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</p:cxnSp>
      <p:cxnSp>
        <p:nvCxnSpPr>
          <p:cNvPr id="228" name="连接符: 肘形 227">
            <a:extLst>
              <a:ext uri="{FF2B5EF4-FFF2-40B4-BE49-F238E27FC236}">
                <a16:creationId xmlns:a16="http://schemas.microsoft.com/office/drawing/2014/main" id="{455C23AB-FF04-41C2-9E15-178625553E30}"/>
              </a:ext>
            </a:extLst>
          </p:cNvPr>
          <p:cNvCxnSpPr>
            <a:stCxn id="212" idx="2"/>
            <a:endCxn id="32" idx="0"/>
          </p:cNvCxnSpPr>
          <p:nvPr/>
        </p:nvCxnSpPr>
        <p:spPr>
          <a:xfrm rot="16200000" flipH="1">
            <a:off x="19715241" y="10674444"/>
            <a:ext cx="841739" cy="2016431"/>
          </a:xfrm>
          <a:prstGeom prst="bentConnector3">
            <a:avLst>
              <a:gd name="adj1" fmla="val 50604"/>
            </a:avLst>
          </a:prstGeom>
          <a:noFill/>
          <a:ln w="28575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</p:cxnSp>
      <p:cxnSp>
        <p:nvCxnSpPr>
          <p:cNvPr id="232" name="连接符: 肘形 231">
            <a:extLst>
              <a:ext uri="{FF2B5EF4-FFF2-40B4-BE49-F238E27FC236}">
                <a16:creationId xmlns:a16="http://schemas.microsoft.com/office/drawing/2014/main" id="{282187D8-C888-4ACB-BE08-B502AE5DF9CF}"/>
              </a:ext>
            </a:extLst>
          </p:cNvPr>
          <p:cNvCxnSpPr>
            <a:stCxn id="213" idx="2"/>
            <a:endCxn id="217" idx="0"/>
          </p:cNvCxnSpPr>
          <p:nvPr/>
        </p:nvCxnSpPr>
        <p:spPr>
          <a:xfrm rot="5400000">
            <a:off x="28352004" y="10607153"/>
            <a:ext cx="854440" cy="2163716"/>
          </a:xfrm>
          <a:prstGeom prst="bentConnector3">
            <a:avLst/>
          </a:prstGeom>
          <a:noFill/>
          <a:ln w="28575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</p:cxnSp>
      <p:cxnSp>
        <p:nvCxnSpPr>
          <p:cNvPr id="234" name="连接符: 肘形 233">
            <a:extLst>
              <a:ext uri="{FF2B5EF4-FFF2-40B4-BE49-F238E27FC236}">
                <a16:creationId xmlns:a16="http://schemas.microsoft.com/office/drawing/2014/main" id="{3EE032BF-8FDA-4CCB-BCD2-425B761C1B8E}"/>
              </a:ext>
            </a:extLst>
          </p:cNvPr>
          <p:cNvCxnSpPr>
            <a:stCxn id="213" idx="2"/>
            <a:endCxn id="218" idx="0"/>
          </p:cNvCxnSpPr>
          <p:nvPr/>
        </p:nvCxnSpPr>
        <p:spPr>
          <a:xfrm rot="16200000" flipH="1">
            <a:off x="30501893" y="10620980"/>
            <a:ext cx="852265" cy="2133886"/>
          </a:xfrm>
          <a:prstGeom prst="bentConnector3">
            <a:avLst/>
          </a:prstGeom>
          <a:noFill/>
          <a:ln w="28575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</p:cxnSp>
      <p:sp>
        <p:nvSpPr>
          <p:cNvPr id="235" name="矩形: 圆角 234">
            <a:extLst>
              <a:ext uri="{FF2B5EF4-FFF2-40B4-BE49-F238E27FC236}">
                <a16:creationId xmlns:a16="http://schemas.microsoft.com/office/drawing/2014/main" id="{7AE4FC97-641C-4908-9B73-2FFA887A742C}"/>
              </a:ext>
            </a:extLst>
          </p:cNvPr>
          <p:cNvSpPr/>
          <p:nvPr/>
        </p:nvSpPr>
        <p:spPr>
          <a:xfrm>
            <a:off x="14449593" y="13984384"/>
            <a:ext cx="27278882" cy="107522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concatenate</a:t>
            </a:r>
            <a:endParaRPr lang="zh-CN" alt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6" name="箭头: 下 235">
            <a:extLst>
              <a:ext uri="{FF2B5EF4-FFF2-40B4-BE49-F238E27FC236}">
                <a16:creationId xmlns:a16="http://schemas.microsoft.com/office/drawing/2014/main" id="{4AE81F8A-CC7E-4B11-A660-C4E49DD3BF0D}"/>
              </a:ext>
            </a:extLst>
          </p:cNvPr>
          <p:cNvSpPr/>
          <p:nvPr/>
        </p:nvSpPr>
        <p:spPr>
          <a:xfrm>
            <a:off x="18836687" y="13172280"/>
            <a:ext cx="582415" cy="590355"/>
          </a:xfrm>
          <a:prstGeom prst="down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400"/>
          </a:p>
        </p:txBody>
      </p:sp>
      <p:sp>
        <p:nvSpPr>
          <p:cNvPr id="237" name="箭头: 下 236">
            <a:extLst>
              <a:ext uri="{FF2B5EF4-FFF2-40B4-BE49-F238E27FC236}">
                <a16:creationId xmlns:a16="http://schemas.microsoft.com/office/drawing/2014/main" id="{787A8FBE-0EA5-4D7C-B6A3-059CE3913085}"/>
              </a:ext>
            </a:extLst>
          </p:cNvPr>
          <p:cNvSpPr/>
          <p:nvPr/>
        </p:nvSpPr>
        <p:spPr>
          <a:xfrm>
            <a:off x="29551252" y="13172280"/>
            <a:ext cx="582415" cy="590355"/>
          </a:xfrm>
          <a:prstGeom prst="down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400"/>
          </a:p>
        </p:txBody>
      </p:sp>
      <p:sp>
        <p:nvSpPr>
          <p:cNvPr id="89" name="矩形: 圆角 34">
            <a:extLst>
              <a:ext uri="{FF2B5EF4-FFF2-40B4-BE49-F238E27FC236}">
                <a16:creationId xmlns:a16="http://schemas.microsoft.com/office/drawing/2014/main" id="{75FCA6BC-6640-4ECA-B5C3-E29D30DD0789}"/>
              </a:ext>
            </a:extLst>
          </p:cNvPr>
          <p:cNvSpPr/>
          <p:nvPr/>
        </p:nvSpPr>
        <p:spPr>
          <a:xfrm>
            <a:off x="36380614" y="12004305"/>
            <a:ext cx="5347873" cy="107522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MLP</a:t>
            </a:r>
            <a:endParaRPr lang="zh-CN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8" name="矩形: 圆角 24">
            <a:extLst>
              <a:ext uri="{FF2B5EF4-FFF2-40B4-BE49-F238E27FC236}">
                <a16:creationId xmlns:a16="http://schemas.microsoft.com/office/drawing/2014/main" id="{AB978F54-154B-413B-97E9-BEDF4DE1CD27}"/>
              </a:ext>
            </a:extLst>
          </p:cNvPr>
          <p:cNvSpPr/>
          <p:nvPr/>
        </p:nvSpPr>
        <p:spPr>
          <a:xfrm>
            <a:off x="37011391" y="9287678"/>
            <a:ext cx="4086320" cy="107522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features</a:t>
            </a:r>
            <a:endParaRPr lang="zh-CN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4" name="文本框 103">
            <a:extLst>
              <a:ext uri="{FF2B5EF4-FFF2-40B4-BE49-F238E27FC236}">
                <a16:creationId xmlns:a16="http://schemas.microsoft.com/office/drawing/2014/main" id="{C767B888-32C2-4D5C-840A-1A0EAB548465}"/>
              </a:ext>
            </a:extLst>
          </p:cNvPr>
          <p:cNvSpPr txBox="1"/>
          <p:nvPr/>
        </p:nvSpPr>
        <p:spPr>
          <a:xfrm>
            <a:off x="619037" y="7387656"/>
            <a:ext cx="11761233" cy="9233297"/>
          </a:xfrm>
          <a:prstGeom prst="rect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sz="6600" dirty="0">
                <a:latin typeface="Times New Roman" panose="02020603050405020304" pitchFamily="18" charset="0"/>
                <a:ea typeface="宋体" panose="02010600030101010101" pitchFamily="2" charset="-122"/>
              </a:rPr>
              <a:t>模型结构：</a:t>
            </a:r>
            <a:endParaRPr lang="en-US" altLang="zh-CN" sz="66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endParaRPr lang="en-US" altLang="zh-CN" sz="4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916212" lvl="1" indent="-853364">
              <a:buFont typeface="Wingdings" panose="05000000000000000000" pitchFamily="2" charset="2"/>
              <a:buChar char="Ø"/>
            </a:pPr>
            <a:r>
              <a:rPr lang="zh-CN" altLang="en-US" sz="4400" dirty="0">
                <a:latin typeface="Times New Roman" panose="02020603050405020304" pitchFamily="18" charset="0"/>
                <a:ea typeface="宋体" panose="02010600030101010101" pitchFamily="2" charset="-122"/>
              </a:rPr>
              <a:t>简单的</a:t>
            </a:r>
            <a:r>
              <a:rPr lang="en-US" altLang="zh-CN" sz="4400" dirty="0">
                <a:latin typeface="Times New Roman" panose="02020603050405020304" pitchFamily="18" charset="0"/>
                <a:ea typeface="宋体" panose="02010600030101010101" pitchFamily="2" charset="-122"/>
              </a:rPr>
              <a:t>Siamese</a:t>
            </a:r>
            <a:r>
              <a:rPr lang="zh-CN" altLang="en-US" sz="4400" dirty="0">
                <a:latin typeface="Times New Roman" panose="02020603050405020304" pitchFamily="18" charset="0"/>
                <a:ea typeface="宋体" panose="02010600030101010101" pitchFamily="2" charset="-122"/>
              </a:rPr>
              <a:t>网络</a:t>
            </a:r>
            <a:endParaRPr lang="en-US" altLang="zh-CN" sz="4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endParaRPr lang="en-US" altLang="zh-CN" sz="4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916212" lvl="1" indent="-853364">
              <a:buFont typeface="Wingdings" panose="05000000000000000000" pitchFamily="2" charset="2"/>
              <a:buChar char="Ø"/>
            </a:pPr>
            <a:r>
              <a:rPr lang="en-US" altLang="zh-CN" sz="4400" dirty="0"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lang="zh-CN" altLang="en-US" sz="4400" dirty="0">
                <a:latin typeface="Times New Roman" panose="02020603050405020304" pitchFamily="18" charset="0"/>
                <a:ea typeface="宋体" panose="02010600030101010101" pitchFamily="2" charset="-122"/>
              </a:rPr>
              <a:t>亿训练数据</a:t>
            </a:r>
            <a:r>
              <a:rPr lang="en-US" altLang="zh-CN" sz="4400" dirty="0">
                <a:latin typeface="Times New Roman" panose="02020603050405020304" pitchFamily="18" charset="0"/>
                <a:ea typeface="宋体" panose="02010600030101010101" pitchFamily="2" charset="-122"/>
              </a:rPr>
              <a:t>+</a:t>
            </a:r>
            <a:r>
              <a:rPr lang="zh-CN" altLang="en-US" sz="4400" dirty="0">
                <a:latin typeface="Times New Roman" panose="02020603050405020304" pitchFamily="18" charset="0"/>
                <a:ea typeface="宋体" panose="02010600030101010101" pitchFamily="2" charset="-122"/>
              </a:rPr>
              <a:t>测试数据 训练词向量</a:t>
            </a:r>
            <a:endParaRPr lang="en-US" altLang="zh-CN" sz="4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endParaRPr lang="en-US" altLang="zh-CN" sz="4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916212" lvl="1" indent="-853364">
              <a:buFont typeface="Wingdings" panose="05000000000000000000" pitchFamily="2" charset="2"/>
              <a:buChar char="Ø"/>
            </a:pPr>
            <a:r>
              <a:rPr lang="en-US" altLang="zh-CN" sz="44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TextCNN</a:t>
            </a:r>
            <a:r>
              <a:rPr lang="zh-CN" altLang="en-US" sz="4400" dirty="0">
                <a:latin typeface="Times New Roman" panose="02020603050405020304" pitchFamily="18" charset="0"/>
                <a:ea typeface="宋体" panose="02010600030101010101" pitchFamily="2" charset="-122"/>
              </a:rPr>
              <a:t>结构简单，训练速度快</a:t>
            </a:r>
            <a:endParaRPr lang="en-US" altLang="zh-CN" sz="4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endParaRPr lang="en-US" altLang="zh-CN" sz="4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916212" lvl="1" indent="-853364">
              <a:buFont typeface="Wingdings" panose="05000000000000000000" pitchFamily="2" charset="2"/>
              <a:buChar char="Ø"/>
            </a:pPr>
            <a:r>
              <a:rPr lang="zh-CN" altLang="en-US" sz="4400" dirty="0">
                <a:latin typeface="Times New Roman" panose="02020603050405020304" pitchFamily="18" charset="0"/>
                <a:ea typeface="宋体" panose="02010600030101010101" pitchFamily="2" charset="-122"/>
              </a:rPr>
              <a:t>差、积、人工特征加速收敛</a:t>
            </a:r>
            <a:endParaRPr lang="en-US" altLang="zh-CN" sz="4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endParaRPr lang="en-US" altLang="zh-CN" sz="4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916212" lvl="1" indent="-853364">
              <a:buFont typeface="Wingdings" panose="05000000000000000000" pitchFamily="2" charset="2"/>
              <a:buChar char="Ø"/>
            </a:pPr>
            <a:r>
              <a:rPr lang="zh-CN" altLang="en-US" sz="4400" dirty="0">
                <a:latin typeface="Times New Roman" panose="02020603050405020304" pitchFamily="18" charset="0"/>
                <a:ea typeface="宋体" panose="02010600030101010101" pitchFamily="2" charset="-122"/>
              </a:rPr>
              <a:t>训练时间：</a:t>
            </a:r>
            <a:r>
              <a:rPr lang="en-US" altLang="zh-CN" sz="4400" dirty="0">
                <a:latin typeface="Times New Roman" panose="02020603050405020304" pitchFamily="18" charset="0"/>
                <a:ea typeface="宋体" panose="02010600030101010101" pitchFamily="2" charset="-122"/>
              </a:rPr>
              <a:t>2.5h</a:t>
            </a:r>
          </a:p>
          <a:p>
            <a:endParaRPr lang="en-US" altLang="zh-CN" sz="4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916212" lvl="1" indent="-853364">
              <a:buFont typeface="Wingdings" panose="05000000000000000000" pitchFamily="2" charset="2"/>
              <a:buChar char="Ø"/>
            </a:pPr>
            <a:r>
              <a:rPr lang="zh-CN" altLang="en-US" sz="4400" dirty="0">
                <a:latin typeface="Times New Roman" panose="02020603050405020304" pitchFamily="18" charset="0"/>
                <a:ea typeface="宋体" panose="02010600030101010101" pitchFamily="2" charset="-122"/>
              </a:rPr>
              <a:t>线上成绩：</a:t>
            </a:r>
            <a:r>
              <a:rPr lang="en-US" altLang="zh-CN" sz="4400" dirty="0">
                <a:latin typeface="Times New Roman" panose="02020603050405020304" pitchFamily="18" charset="0"/>
                <a:ea typeface="宋体" panose="02010600030101010101" pitchFamily="2" charset="-122"/>
              </a:rPr>
              <a:t>1 Epoch</a:t>
            </a:r>
            <a:r>
              <a:rPr lang="zh-CN" altLang="en-US" sz="4400" dirty="0">
                <a:latin typeface="Times New Roman" panose="02020603050405020304" pitchFamily="18" charset="0"/>
                <a:ea typeface="宋体" panose="02010600030101010101" pitchFamily="2" charset="-122"/>
              </a:rPr>
              <a:t>，</a:t>
            </a:r>
            <a:r>
              <a:rPr lang="en-US" altLang="zh-CN" sz="4400" dirty="0">
                <a:latin typeface="Times New Roman" panose="02020603050405020304" pitchFamily="18" charset="0"/>
                <a:ea typeface="宋体" panose="02010600030101010101" pitchFamily="2" charset="-122"/>
              </a:rPr>
              <a:t>a</a:t>
            </a:r>
            <a:r>
              <a:rPr lang="zh-CN" altLang="en-US" sz="4400" dirty="0">
                <a:latin typeface="Times New Roman" panose="02020603050405020304" pitchFamily="18" charset="0"/>
                <a:ea typeface="宋体" panose="02010600030101010101" pitchFamily="2" charset="-122"/>
              </a:rPr>
              <a:t>榜：</a:t>
            </a:r>
            <a:r>
              <a:rPr lang="en-US" altLang="zh-CN" sz="4400" dirty="0">
                <a:latin typeface="Times New Roman" panose="02020603050405020304" pitchFamily="18" charset="0"/>
                <a:ea typeface="宋体" panose="02010600030101010101" pitchFamily="2" charset="-122"/>
              </a:rPr>
              <a:t>0.603+</a:t>
            </a:r>
          </a:p>
        </p:txBody>
      </p: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E7627209-B111-4107-9D8A-39040AFA645A}"/>
              </a:ext>
            </a:extLst>
          </p:cNvPr>
          <p:cNvCxnSpPr>
            <a:stCxn id="127" idx="3"/>
            <a:endCxn id="128" idx="1"/>
          </p:cNvCxnSpPr>
          <p:nvPr/>
        </p:nvCxnSpPr>
        <p:spPr>
          <a:xfrm>
            <a:off x="35738845" y="7661049"/>
            <a:ext cx="1307846" cy="2437"/>
          </a:xfrm>
          <a:prstGeom prst="straightConnector1">
            <a:avLst/>
          </a:prstGeom>
          <a:ln w="28575"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箭头: 下 80">
            <a:extLst>
              <a:ext uri="{FF2B5EF4-FFF2-40B4-BE49-F238E27FC236}">
                <a16:creationId xmlns:a16="http://schemas.microsoft.com/office/drawing/2014/main" id="{67577B4F-CC68-43BE-A99D-F9BC1CC0CDC2}"/>
              </a:ext>
            </a:extLst>
          </p:cNvPr>
          <p:cNvSpPr/>
          <p:nvPr/>
        </p:nvSpPr>
        <p:spPr>
          <a:xfrm>
            <a:off x="38763342" y="10913507"/>
            <a:ext cx="582415" cy="590355"/>
          </a:xfrm>
          <a:prstGeom prst="down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400"/>
          </a:p>
        </p:txBody>
      </p:sp>
      <p:sp>
        <p:nvSpPr>
          <p:cNvPr id="82" name="箭头: 下 81">
            <a:extLst>
              <a:ext uri="{FF2B5EF4-FFF2-40B4-BE49-F238E27FC236}">
                <a16:creationId xmlns:a16="http://schemas.microsoft.com/office/drawing/2014/main" id="{A4250A31-BECA-4BA4-B6A2-83AE5BB6DCEF}"/>
              </a:ext>
            </a:extLst>
          </p:cNvPr>
          <p:cNvSpPr/>
          <p:nvPr/>
        </p:nvSpPr>
        <p:spPr>
          <a:xfrm>
            <a:off x="38763342" y="13236777"/>
            <a:ext cx="582415" cy="590355"/>
          </a:xfrm>
          <a:prstGeom prst="down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400"/>
          </a:p>
        </p:txBody>
      </p:sp>
      <p:sp>
        <p:nvSpPr>
          <p:cNvPr id="83" name="箭头: 下 82">
            <a:extLst>
              <a:ext uri="{FF2B5EF4-FFF2-40B4-BE49-F238E27FC236}">
                <a16:creationId xmlns:a16="http://schemas.microsoft.com/office/drawing/2014/main" id="{1213AE52-D3A2-405F-909F-119B47F1C8E2}"/>
              </a:ext>
            </a:extLst>
          </p:cNvPr>
          <p:cNvSpPr/>
          <p:nvPr/>
        </p:nvSpPr>
        <p:spPr>
          <a:xfrm>
            <a:off x="27431586" y="15526497"/>
            <a:ext cx="582415" cy="590355"/>
          </a:xfrm>
          <a:prstGeom prst="down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400"/>
          </a:p>
        </p:txBody>
      </p:sp>
    </p:spTree>
    <p:extLst>
      <p:ext uri="{BB962C8B-B14F-4D97-AF65-F5344CB8AC3E}">
        <p14:creationId xmlns:p14="http://schemas.microsoft.com/office/powerpoint/2010/main" val="2272907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524"/>
    </mc:Choice>
    <mc:Fallback xmlns="">
      <p:transition spd="slow" advTm="27524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2399951" y="1079983"/>
            <a:ext cx="671986" cy="1751961"/>
          </a:xfrm>
          <a:prstGeom prst="rect">
            <a:avLst/>
          </a:prstGeom>
          <a:solidFill>
            <a:srgbClr val="96DB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87990" tIns="143995" rIns="287990" bIns="143995" rtlCol="0" anchor="ctr"/>
          <a:lstStyle/>
          <a:p>
            <a:pPr algn="ctr" defTabSz="2879720">
              <a:defRPr/>
            </a:pPr>
            <a:endParaRPr lang="zh-CN" altLang="en-US" sz="5880">
              <a:solidFill>
                <a:srgbClr val="E7E6E6">
                  <a:lumMod val="50000"/>
                </a:srgbClr>
              </a:solidFill>
              <a:latin typeface="Calibri"/>
              <a:ea typeface="宋体" panose="02010600030101010101" pitchFamily="2" charset="-122"/>
              <a:cs typeface="+mn-ea"/>
              <a:sym typeface="+mn-lt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3369793" y="1117266"/>
            <a:ext cx="5114897" cy="1645019"/>
          </a:xfrm>
          <a:prstGeom prst="rect">
            <a:avLst/>
          </a:prstGeom>
          <a:noFill/>
        </p:spPr>
        <p:txBody>
          <a:bodyPr wrap="none" lIns="287990" tIns="143995" rIns="287990" bIns="143995" rtlCol="0">
            <a:spAutoFit/>
          </a:bodyPr>
          <a:lstStyle/>
          <a:p>
            <a:r>
              <a:rPr lang="zh-CN" altLang="en-US" sz="8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语义匹配</a:t>
            </a: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F8DE14DE-3870-44A5-95C5-8DB372290344}"/>
              </a:ext>
            </a:extLst>
          </p:cNvPr>
          <p:cNvSpPr/>
          <p:nvPr/>
        </p:nvSpPr>
        <p:spPr>
          <a:xfrm>
            <a:off x="10784338" y="3807538"/>
            <a:ext cx="2952877" cy="107522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query</a:t>
            </a:r>
            <a:endParaRPr lang="zh-CN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AB978F54-154B-413B-97E9-BEDF4DE1CD27}"/>
              </a:ext>
            </a:extLst>
          </p:cNvPr>
          <p:cNvSpPr/>
          <p:nvPr/>
        </p:nvSpPr>
        <p:spPr>
          <a:xfrm>
            <a:off x="15134995" y="3807538"/>
            <a:ext cx="2952877" cy="107522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title</a:t>
            </a:r>
            <a:endParaRPr lang="zh-CN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矩形: 圆角 25">
            <a:extLst>
              <a:ext uri="{FF2B5EF4-FFF2-40B4-BE49-F238E27FC236}">
                <a16:creationId xmlns:a16="http://schemas.microsoft.com/office/drawing/2014/main" id="{CA852931-31F5-487D-A681-F8E343B655C3}"/>
              </a:ext>
            </a:extLst>
          </p:cNvPr>
          <p:cNvSpPr/>
          <p:nvPr/>
        </p:nvSpPr>
        <p:spPr>
          <a:xfrm>
            <a:off x="11118046" y="10363722"/>
            <a:ext cx="2142255" cy="107522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</a:t>
            </a:r>
            <a:endParaRPr lang="zh-CN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矩形: 圆角 30">
            <a:extLst>
              <a:ext uri="{FF2B5EF4-FFF2-40B4-BE49-F238E27FC236}">
                <a16:creationId xmlns:a16="http://schemas.microsoft.com/office/drawing/2014/main" id="{94FE2A32-C78B-44B5-A85C-0F71F39890D4}"/>
              </a:ext>
            </a:extLst>
          </p:cNvPr>
          <p:cNvSpPr/>
          <p:nvPr/>
        </p:nvSpPr>
        <p:spPr>
          <a:xfrm>
            <a:off x="5697032" y="15445102"/>
            <a:ext cx="2048122" cy="957514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|q - t|</a:t>
            </a:r>
          </a:p>
        </p:txBody>
      </p:sp>
      <p:sp>
        <p:nvSpPr>
          <p:cNvPr id="32" name="矩形: 圆角 31">
            <a:extLst>
              <a:ext uri="{FF2B5EF4-FFF2-40B4-BE49-F238E27FC236}">
                <a16:creationId xmlns:a16="http://schemas.microsoft.com/office/drawing/2014/main" id="{ED8099F0-8DD7-49BB-8036-784AD3F8FEA6}"/>
              </a:ext>
            </a:extLst>
          </p:cNvPr>
          <p:cNvSpPr/>
          <p:nvPr/>
        </p:nvSpPr>
        <p:spPr>
          <a:xfrm>
            <a:off x="9813566" y="15445578"/>
            <a:ext cx="2048122" cy="96964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|q * t|</a:t>
            </a:r>
          </a:p>
        </p:txBody>
      </p:sp>
      <p:sp>
        <p:nvSpPr>
          <p:cNvPr id="35" name="矩形: 圆角 34">
            <a:extLst>
              <a:ext uri="{FF2B5EF4-FFF2-40B4-BE49-F238E27FC236}">
                <a16:creationId xmlns:a16="http://schemas.microsoft.com/office/drawing/2014/main" id="{75FCA6BC-6640-4ECA-B5C3-E29D30DD0789}"/>
              </a:ext>
            </a:extLst>
          </p:cNvPr>
          <p:cNvSpPr/>
          <p:nvPr/>
        </p:nvSpPr>
        <p:spPr>
          <a:xfrm>
            <a:off x="629490" y="15216691"/>
            <a:ext cx="2952326" cy="107522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MLP</a:t>
            </a:r>
            <a:endParaRPr lang="zh-CN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矩形: 圆角 35">
            <a:extLst>
              <a:ext uri="{FF2B5EF4-FFF2-40B4-BE49-F238E27FC236}">
                <a16:creationId xmlns:a16="http://schemas.microsoft.com/office/drawing/2014/main" id="{B735A859-A4CC-4A39-B6A1-D703B8FACF45}"/>
              </a:ext>
            </a:extLst>
          </p:cNvPr>
          <p:cNvSpPr/>
          <p:nvPr/>
        </p:nvSpPr>
        <p:spPr>
          <a:xfrm>
            <a:off x="8116457" y="19408464"/>
            <a:ext cx="5347873" cy="107522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MLP</a:t>
            </a:r>
            <a:endParaRPr lang="zh-CN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矩形: 圆角 38">
            <a:extLst>
              <a:ext uri="{FF2B5EF4-FFF2-40B4-BE49-F238E27FC236}">
                <a16:creationId xmlns:a16="http://schemas.microsoft.com/office/drawing/2014/main" id="{F291F44F-BBF1-4817-9C64-23679762167E}"/>
              </a:ext>
            </a:extLst>
          </p:cNvPr>
          <p:cNvSpPr/>
          <p:nvPr/>
        </p:nvSpPr>
        <p:spPr>
          <a:xfrm>
            <a:off x="4785204" y="10350984"/>
            <a:ext cx="2142255" cy="107522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</a:t>
            </a:r>
            <a:endParaRPr lang="zh-CN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矩形: 圆角 46">
            <a:extLst>
              <a:ext uri="{FF2B5EF4-FFF2-40B4-BE49-F238E27FC236}">
                <a16:creationId xmlns:a16="http://schemas.microsoft.com/office/drawing/2014/main" id="{EAFF68AE-910B-499A-AC54-30610B7CAEB3}"/>
              </a:ext>
            </a:extLst>
          </p:cNvPr>
          <p:cNvSpPr/>
          <p:nvPr/>
        </p:nvSpPr>
        <p:spPr>
          <a:xfrm>
            <a:off x="7951625" y="10357877"/>
            <a:ext cx="2142255" cy="107522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</a:t>
            </a:r>
            <a:endParaRPr lang="zh-CN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矩形: 圆角 48">
            <a:extLst>
              <a:ext uri="{FF2B5EF4-FFF2-40B4-BE49-F238E27FC236}">
                <a16:creationId xmlns:a16="http://schemas.microsoft.com/office/drawing/2014/main" id="{01F680B4-D7BC-4DDF-A1D6-0CFAE612BB64}"/>
              </a:ext>
            </a:extLst>
          </p:cNvPr>
          <p:cNvSpPr/>
          <p:nvPr/>
        </p:nvSpPr>
        <p:spPr>
          <a:xfrm>
            <a:off x="15341820" y="10362973"/>
            <a:ext cx="2142255" cy="107522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conv</a:t>
            </a:r>
            <a:endParaRPr lang="zh-CN" altLang="en-US" sz="4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0" name="矩形: 圆角 49">
            <a:extLst>
              <a:ext uri="{FF2B5EF4-FFF2-40B4-BE49-F238E27FC236}">
                <a16:creationId xmlns:a16="http://schemas.microsoft.com/office/drawing/2014/main" id="{DB571A25-CF17-435F-84E9-3286E858D2EF}"/>
              </a:ext>
            </a:extLst>
          </p:cNvPr>
          <p:cNvSpPr/>
          <p:nvPr/>
        </p:nvSpPr>
        <p:spPr>
          <a:xfrm>
            <a:off x="18508241" y="10354955"/>
            <a:ext cx="2142255" cy="107522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</a:t>
            </a:r>
            <a:endParaRPr lang="zh-CN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矩形: 圆角 51">
            <a:extLst>
              <a:ext uri="{FF2B5EF4-FFF2-40B4-BE49-F238E27FC236}">
                <a16:creationId xmlns:a16="http://schemas.microsoft.com/office/drawing/2014/main" id="{F690B31C-E9B7-49DA-B7AF-E8F367E756E4}"/>
              </a:ext>
            </a:extLst>
          </p:cNvPr>
          <p:cNvSpPr/>
          <p:nvPr/>
        </p:nvSpPr>
        <p:spPr>
          <a:xfrm>
            <a:off x="21674662" y="10350984"/>
            <a:ext cx="2142255" cy="107522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</a:t>
            </a:r>
            <a:endParaRPr lang="zh-CN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9" name="矩形 158">
            <a:extLst>
              <a:ext uri="{FF2B5EF4-FFF2-40B4-BE49-F238E27FC236}">
                <a16:creationId xmlns:a16="http://schemas.microsoft.com/office/drawing/2014/main" id="{F9F06124-06A8-46F1-8DB0-A7B93FFB92E6}"/>
              </a:ext>
            </a:extLst>
          </p:cNvPr>
          <p:cNvSpPr/>
          <p:nvPr/>
        </p:nvSpPr>
        <p:spPr>
          <a:xfrm>
            <a:off x="4176447" y="10033625"/>
            <a:ext cx="20524299" cy="1806569"/>
          </a:xfrm>
          <a:prstGeom prst="rect">
            <a:avLst/>
          </a:prstGeom>
          <a:noFill/>
          <a:ln w="2857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0" name="箭头: 下 159">
            <a:extLst>
              <a:ext uri="{FF2B5EF4-FFF2-40B4-BE49-F238E27FC236}">
                <a16:creationId xmlns:a16="http://schemas.microsoft.com/office/drawing/2014/main" id="{9F5721A0-705D-4653-B5AF-8C6A927FA67B}"/>
              </a:ext>
            </a:extLst>
          </p:cNvPr>
          <p:cNvSpPr/>
          <p:nvPr/>
        </p:nvSpPr>
        <p:spPr>
          <a:xfrm>
            <a:off x="12036690" y="5025682"/>
            <a:ext cx="851202" cy="605211"/>
          </a:xfrm>
          <a:prstGeom prst="down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1" name="箭头: 下 160">
            <a:extLst>
              <a:ext uri="{FF2B5EF4-FFF2-40B4-BE49-F238E27FC236}">
                <a16:creationId xmlns:a16="http://schemas.microsoft.com/office/drawing/2014/main" id="{6248421D-7192-440E-A73C-5F3B9EF68A6A}"/>
              </a:ext>
            </a:extLst>
          </p:cNvPr>
          <p:cNvSpPr/>
          <p:nvPr/>
        </p:nvSpPr>
        <p:spPr>
          <a:xfrm>
            <a:off x="16395409" y="5025683"/>
            <a:ext cx="851202" cy="588240"/>
          </a:xfrm>
          <a:prstGeom prst="down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5" name="矩形: 圆角 164">
            <a:extLst>
              <a:ext uri="{FF2B5EF4-FFF2-40B4-BE49-F238E27FC236}">
                <a16:creationId xmlns:a16="http://schemas.microsoft.com/office/drawing/2014/main" id="{23063B19-C2E3-464D-B61C-74E04B96F735}"/>
              </a:ext>
            </a:extLst>
          </p:cNvPr>
          <p:cNvSpPr/>
          <p:nvPr/>
        </p:nvSpPr>
        <p:spPr>
          <a:xfrm>
            <a:off x="361043" y="4406181"/>
            <a:ext cx="1261823" cy="584775"/>
          </a:xfrm>
          <a:prstGeom prst="roundRect">
            <a:avLst/>
          </a:prstGeom>
          <a:solidFill>
            <a:srgbClr val="FFD653"/>
          </a:solidFill>
          <a:ln>
            <a:solidFill>
              <a:srgbClr val="FFD653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zh-CN" sz="3200" dirty="0"/>
          </a:p>
        </p:txBody>
      </p:sp>
      <p:sp>
        <p:nvSpPr>
          <p:cNvPr id="166" name="矩形: 圆角 165">
            <a:extLst>
              <a:ext uri="{FF2B5EF4-FFF2-40B4-BE49-F238E27FC236}">
                <a16:creationId xmlns:a16="http://schemas.microsoft.com/office/drawing/2014/main" id="{6E88F36D-ABCD-4508-9E19-15B9FDD514D1}"/>
              </a:ext>
            </a:extLst>
          </p:cNvPr>
          <p:cNvSpPr/>
          <p:nvPr/>
        </p:nvSpPr>
        <p:spPr>
          <a:xfrm>
            <a:off x="361044" y="5616002"/>
            <a:ext cx="1261823" cy="584775"/>
          </a:xfrm>
          <a:prstGeom prst="roundRect">
            <a:avLst/>
          </a:prstGeom>
          <a:solidFill>
            <a:srgbClr val="E46ED0"/>
          </a:solidFill>
          <a:ln>
            <a:solidFill>
              <a:srgbClr val="E46ED0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sp>
        <p:nvSpPr>
          <p:cNvPr id="167" name="文本框 166">
            <a:extLst>
              <a:ext uri="{FF2B5EF4-FFF2-40B4-BE49-F238E27FC236}">
                <a16:creationId xmlns:a16="http://schemas.microsoft.com/office/drawing/2014/main" id="{9505DF32-B374-4F8D-B491-1D18328326B2}"/>
              </a:ext>
            </a:extLst>
          </p:cNvPr>
          <p:cNvSpPr txBox="1"/>
          <p:nvPr/>
        </p:nvSpPr>
        <p:spPr>
          <a:xfrm>
            <a:off x="1478453" y="4375547"/>
            <a:ext cx="43955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GlobalMaxPooling1D</a:t>
            </a:r>
          </a:p>
        </p:txBody>
      </p:sp>
      <p:sp>
        <p:nvSpPr>
          <p:cNvPr id="168" name="文本框 167">
            <a:extLst>
              <a:ext uri="{FF2B5EF4-FFF2-40B4-BE49-F238E27FC236}">
                <a16:creationId xmlns:a16="http://schemas.microsoft.com/office/drawing/2014/main" id="{51218579-3217-476B-8906-9CE7B1426BED}"/>
              </a:ext>
            </a:extLst>
          </p:cNvPr>
          <p:cNvSpPr txBox="1"/>
          <p:nvPr/>
        </p:nvSpPr>
        <p:spPr>
          <a:xfrm>
            <a:off x="1622866" y="5618656"/>
            <a:ext cx="46381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GlobalAveragePooling1D</a:t>
            </a:r>
            <a:endParaRPr lang="zh-CN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9" name="矩形: 圆角 168">
            <a:extLst>
              <a:ext uri="{FF2B5EF4-FFF2-40B4-BE49-F238E27FC236}">
                <a16:creationId xmlns:a16="http://schemas.microsoft.com/office/drawing/2014/main" id="{5D5229E0-7B5E-44D8-A035-7A672B580CA8}"/>
              </a:ext>
            </a:extLst>
          </p:cNvPr>
          <p:cNvSpPr/>
          <p:nvPr/>
        </p:nvSpPr>
        <p:spPr>
          <a:xfrm>
            <a:off x="4347042" y="12683295"/>
            <a:ext cx="1261823" cy="584776"/>
          </a:xfrm>
          <a:prstGeom prst="roundRect">
            <a:avLst/>
          </a:prstGeom>
          <a:solidFill>
            <a:srgbClr val="FFD653"/>
          </a:solidFill>
          <a:ln>
            <a:solidFill>
              <a:srgbClr val="FFD653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zh-CN" sz="3200" dirty="0"/>
          </a:p>
        </p:txBody>
      </p:sp>
      <p:sp>
        <p:nvSpPr>
          <p:cNvPr id="170" name="矩形: 圆角 169">
            <a:extLst>
              <a:ext uri="{FF2B5EF4-FFF2-40B4-BE49-F238E27FC236}">
                <a16:creationId xmlns:a16="http://schemas.microsoft.com/office/drawing/2014/main" id="{D6B73C00-3FA4-4F9F-88D7-6313FBB9EBB5}"/>
              </a:ext>
            </a:extLst>
          </p:cNvPr>
          <p:cNvSpPr/>
          <p:nvPr/>
        </p:nvSpPr>
        <p:spPr>
          <a:xfrm>
            <a:off x="6090634" y="12683295"/>
            <a:ext cx="1261823" cy="584775"/>
          </a:xfrm>
          <a:prstGeom prst="roundRect">
            <a:avLst/>
          </a:prstGeom>
          <a:solidFill>
            <a:srgbClr val="E46ED0"/>
          </a:solidFill>
          <a:ln>
            <a:solidFill>
              <a:srgbClr val="E46ED0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cxnSp>
        <p:nvCxnSpPr>
          <p:cNvPr id="172" name="连接符: 肘形 171">
            <a:extLst>
              <a:ext uri="{FF2B5EF4-FFF2-40B4-BE49-F238E27FC236}">
                <a16:creationId xmlns:a16="http://schemas.microsoft.com/office/drawing/2014/main" id="{53D5CD9C-8153-4177-950C-35EE986F5105}"/>
              </a:ext>
            </a:extLst>
          </p:cNvPr>
          <p:cNvCxnSpPr>
            <a:cxnSpLocks/>
            <a:stCxn id="39" idx="2"/>
            <a:endCxn id="169" idx="0"/>
          </p:cNvCxnSpPr>
          <p:nvPr/>
        </p:nvCxnSpPr>
        <p:spPr>
          <a:xfrm rot="5400000">
            <a:off x="4788598" y="11615560"/>
            <a:ext cx="1257091" cy="878378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连接符: 肘形 173">
            <a:extLst>
              <a:ext uri="{FF2B5EF4-FFF2-40B4-BE49-F238E27FC236}">
                <a16:creationId xmlns:a16="http://schemas.microsoft.com/office/drawing/2014/main" id="{140B48E9-9A7A-4361-AF35-1D5B81D5896D}"/>
              </a:ext>
            </a:extLst>
          </p:cNvPr>
          <p:cNvCxnSpPr>
            <a:cxnSpLocks/>
            <a:stCxn id="39" idx="2"/>
            <a:endCxn id="170" idx="0"/>
          </p:cNvCxnSpPr>
          <p:nvPr/>
        </p:nvCxnSpPr>
        <p:spPr>
          <a:xfrm rot="16200000" flipH="1">
            <a:off x="5660394" y="11622142"/>
            <a:ext cx="1257091" cy="865214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矩形: 圆角 177">
            <a:extLst>
              <a:ext uri="{FF2B5EF4-FFF2-40B4-BE49-F238E27FC236}">
                <a16:creationId xmlns:a16="http://schemas.microsoft.com/office/drawing/2014/main" id="{7E717F7D-318A-4B0F-AD29-D904F208B7A1}"/>
              </a:ext>
            </a:extLst>
          </p:cNvPr>
          <p:cNvSpPr/>
          <p:nvPr/>
        </p:nvSpPr>
        <p:spPr>
          <a:xfrm>
            <a:off x="7507443" y="12683295"/>
            <a:ext cx="1261823" cy="584776"/>
          </a:xfrm>
          <a:prstGeom prst="roundRect">
            <a:avLst/>
          </a:prstGeom>
          <a:solidFill>
            <a:srgbClr val="FFD653"/>
          </a:solidFill>
          <a:ln>
            <a:solidFill>
              <a:srgbClr val="FFD653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zh-CN" sz="3200" dirty="0"/>
          </a:p>
        </p:txBody>
      </p:sp>
      <p:sp>
        <p:nvSpPr>
          <p:cNvPr id="179" name="矩形: 圆角 178">
            <a:extLst>
              <a:ext uri="{FF2B5EF4-FFF2-40B4-BE49-F238E27FC236}">
                <a16:creationId xmlns:a16="http://schemas.microsoft.com/office/drawing/2014/main" id="{E472946C-2A08-449C-A794-FB752AC5F3F2}"/>
              </a:ext>
            </a:extLst>
          </p:cNvPr>
          <p:cNvSpPr/>
          <p:nvPr/>
        </p:nvSpPr>
        <p:spPr>
          <a:xfrm>
            <a:off x="9251035" y="12683295"/>
            <a:ext cx="1261823" cy="584775"/>
          </a:xfrm>
          <a:prstGeom prst="roundRect">
            <a:avLst/>
          </a:prstGeom>
          <a:solidFill>
            <a:srgbClr val="E46ED0"/>
          </a:solidFill>
          <a:ln>
            <a:solidFill>
              <a:srgbClr val="E46ED0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cxnSp>
        <p:nvCxnSpPr>
          <p:cNvPr id="180" name="连接符: 肘形 179">
            <a:extLst>
              <a:ext uri="{FF2B5EF4-FFF2-40B4-BE49-F238E27FC236}">
                <a16:creationId xmlns:a16="http://schemas.microsoft.com/office/drawing/2014/main" id="{25E83A55-E271-4BFD-A86F-1C6734DE594D}"/>
              </a:ext>
            </a:extLst>
          </p:cNvPr>
          <p:cNvCxnSpPr>
            <a:cxnSpLocks/>
            <a:endCxn id="178" idx="0"/>
          </p:cNvCxnSpPr>
          <p:nvPr/>
        </p:nvCxnSpPr>
        <p:spPr>
          <a:xfrm rot="5400000">
            <a:off x="7948999" y="11615560"/>
            <a:ext cx="1257091" cy="878378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连接符: 肘形 180">
            <a:extLst>
              <a:ext uri="{FF2B5EF4-FFF2-40B4-BE49-F238E27FC236}">
                <a16:creationId xmlns:a16="http://schemas.microsoft.com/office/drawing/2014/main" id="{2B33C8F5-6D53-4C05-B5DE-D9F418BF17EF}"/>
              </a:ext>
            </a:extLst>
          </p:cNvPr>
          <p:cNvCxnSpPr>
            <a:endCxn id="179" idx="0"/>
          </p:cNvCxnSpPr>
          <p:nvPr/>
        </p:nvCxnSpPr>
        <p:spPr>
          <a:xfrm rot="16200000" flipH="1">
            <a:off x="8820795" y="11622142"/>
            <a:ext cx="1257091" cy="865214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2" name="矩形: 圆角 181">
            <a:extLst>
              <a:ext uri="{FF2B5EF4-FFF2-40B4-BE49-F238E27FC236}">
                <a16:creationId xmlns:a16="http://schemas.microsoft.com/office/drawing/2014/main" id="{3F8CBE7A-5728-43E7-A59F-11A8AEC9490B}"/>
              </a:ext>
            </a:extLst>
          </p:cNvPr>
          <p:cNvSpPr/>
          <p:nvPr/>
        </p:nvSpPr>
        <p:spPr>
          <a:xfrm>
            <a:off x="10724731" y="12683295"/>
            <a:ext cx="1261823" cy="584776"/>
          </a:xfrm>
          <a:prstGeom prst="roundRect">
            <a:avLst/>
          </a:prstGeom>
          <a:solidFill>
            <a:srgbClr val="FFD653"/>
          </a:solidFill>
          <a:ln>
            <a:solidFill>
              <a:srgbClr val="FFD653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zh-CN" sz="3200" dirty="0"/>
          </a:p>
        </p:txBody>
      </p:sp>
      <p:sp>
        <p:nvSpPr>
          <p:cNvPr id="183" name="矩形: 圆角 182">
            <a:extLst>
              <a:ext uri="{FF2B5EF4-FFF2-40B4-BE49-F238E27FC236}">
                <a16:creationId xmlns:a16="http://schemas.microsoft.com/office/drawing/2014/main" id="{84D6A0EA-C6FB-41B0-8DAD-413A6C62B0DD}"/>
              </a:ext>
            </a:extLst>
          </p:cNvPr>
          <p:cNvSpPr/>
          <p:nvPr/>
        </p:nvSpPr>
        <p:spPr>
          <a:xfrm>
            <a:off x="12468323" y="12683295"/>
            <a:ext cx="1261823" cy="584775"/>
          </a:xfrm>
          <a:prstGeom prst="roundRect">
            <a:avLst/>
          </a:prstGeom>
          <a:solidFill>
            <a:srgbClr val="E46ED0"/>
          </a:solidFill>
          <a:ln>
            <a:solidFill>
              <a:srgbClr val="E46ED0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cxnSp>
        <p:nvCxnSpPr>
          <p:cNvPr id="184" name="连接符: 肘形 183">
            <a:extLst>
              <a:ext uri="{FF2B5EF4-FFF2-40B4-BE49-F238E27FC236}">
                <a16:creationId xmlns:a16="http://schemas.microsoft.com/office/drawing/2014/main" id="{78AD5A8B-EBB6-4051-B7B1-3185CECD87A3}"/>
              </a:ext>
            </a:extLst>
          </p:cNvPr>
          <p:cNvCxnSpPr>
            <a:cxnSpLocks/>
            <a:endCxn id="182" idx="0"/>
          </p:cNvCxnSpPr>
          <p:nvPr/>
        </p:nvCxnSpPr>
        <p:spPr>
          <a:xfrm rot="5400000">
            <a:off x="11166287" y="11615560"/>
            <a:ext cx="1257091" cy="878378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连接符: 肘形 184">
            <a:extLst>
              <a:ext uri="{FF2B5EF4-FFF2-40B4-BE49-F238E27FC236}">
                <a16:creationId xmlns:a16="http://schemas.microsoft.com/office/drawing/2014/main" id="{A2F95155-E96D-4FC9-869E-4E05D3B6D8E2}"/>
              </a:ext>
            </a:extLst>
          </p:cNvPr>
          <p:cNvCxnSpPr>
            <a:endCxn id="183" idx="0"/>
          </p:cNvCxnSpPr>
          <p:nvPr/>
        </p:nvCxnSpPr>
        <p:spPr>
          <a:xfrm rot="16200000" flipH="1">
            <a:off x="12038083" y="11622142"/>
            <a:ext cx="1257091" cy="865214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6" name="矩形: 圆角 185">
            <a:extLst>
              <a:ext uri="{FF2B5EF4-FFF2-40B4-BE49-F238E27FC236}">
                <a16:creationId xmlns:a16="http://schemas.microsoft.com/office/drawing/2014/main" id="{A60E65B4-35C5-46F4-8501-6CB61B874F26}"/>
              </a:ext>
            </a:extLst>
          </p:cNvPr>
          <p:cNvSpPr/>
          <p:nvPr/>
        </p:nvSpPr>
        <p:spPr>
          <a:xfrm>
            <a:off x="14842198" y="12694011"/>
            <a:ext cx="1261823" cy="584776"/>
          </a:xfrm>
          <a:prstGeom prst="roundRect">
            <a:avLst/>
          </a:prstGeom>
          <a:solidFill>
            <a:srgbClr val="FFD653"/>
          </a:solidFill>
          <a:ln>
            <a:solidFill>
              <a:srgbClr val="FFD653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zh-CN" sz="3200" dirty="0"/>
          </a:p>
        </p:txBody>
      </p:sp>
      <p:sp>
        <p:nvSpPr>
          <p:cNvPr id="187" name="矩形: 圆角 186">
            <a:extLst>
              <a:ext uri="{FF2B5EF4-FFF2-40B4-BE49-F238E27FC236}">
                <a16:creationId xmlns:a16="http://schemas.microsoft.com/office/drawing/2014/main" id="{6A71A40E-8739-4CF4-961A-AD48BB4E0EEE}"/>
              </a:ext>
            </a:extLst>
          </p:cNvPr>
          <p:cNvSpPr/>
          <p:nvPr/>
        </p:nvSpPr>
        <p:spPr>
          <a:xfrm>
            <a:off x="16585790" y="12694011"/>
            <a:ext cx="1261823" cy="584775"/>
          </a:xfrm>
          <a:prstGeom prst="roundRect">
            <a:avLst/>
          </a:prstGeom>
          <a:solidFill>
            <a:srgbClr val="E46ED0"/>
          </a:solidFill>
          <a:ln>
            <a:solidFill>
              <a:srgbClr val="E46ED0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cxnSp>
        <p:nvCxnSpPr>
          <p:cNvPr id="188" name="连接符: 肘形 187">
            <a:extLst>
              <a:ext uri="{FF2B5EF4-FFF2-40B4-BE49-F238E27FC236}">
                <a16:creationId xmlns:a16="http://schemas.microsoft.com/office/drawing/2014/main" id="{3C3C69FA-5BBD-4E87-80F8-275CD73C3BBC}"/>
              </a:ext>
            </a:extLst>
          </p:cNvPr>
          <p:cNvCxnSpPr>
            <a:cxnSpLocks/>
            <a:endCxn id="186" idx="0"/>
          </p:cNvCxnSpPr>
          <p:nvPr/>
        </p:nvCxnSpPr>
        <p:spPr>
          <a:xfrm rot="5400000">
            <a:off x="15283754" y="11626276"/>
            <a:ext cx="1257091" cy="878378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连接符: 肘形 188">
            <a:extLst>
              <a:ext uri="{FF2B5EF4-FFF2-40B4-BE49-F238E27FC236}">
                <a16:creationId xmlns:a16="http://schemas.microsoft.com/office/drawing/2014/main" id="{111F71CA-1904-40EA-B7B5-41DE09C7D524}"/>
              </a:ext>
            </a:extLst>
          </p:cNvPr>
          <p:cNvCxnSpPr>
            <a:endCxn id="187" idx="0"/>
          </p:cNvCxnSpPr>
          <p:nvPr/>
        </p:nvCxnSpPr>
        <p:spPr>
          <a:xfrm rot="16200000" flipH="1">
            <a:off x="16155550" y="11632858"/>
            <a:ext cx="1257091" cy="865214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0" name="矩形: 圆角 189">
            <a:extLst>
              <a:ext uri="{FF2B5EF4-FFF2-40B4-BE49-F238E27FC236}">
                <a16:creationId xmlns:a16="http://schemas.microsoft.com/office/drawing/2014/main" id="{4FEB653E-DFB1-4374-A2DB-E8CE8D17192D}"/>
              </a:ext>
            </a:extLst>
          </p:cNvPr>
          <p:cNvSpPr/>
          <p:nvPr/>
        </p:nvSpPr>
        <p:spPr>
          <a:xfrm>
            <a:off x="18094451" y="12694011"/>
            <a:ext cx="1261823" cy="584776"/>
          </a:xfrm>
          <a:prstGeom prst="roundRect">
            <a:avLst/>
          </a:prstGeom>
          <a:solidFill>
            <a:srgbClr val="FFD653"/>
          </a:solidFill>
          <a:ln>
            <a:solidFill>
              <a:srgbClr val="FFD653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zh-CN" sz="3200" dirty="0"/>
          </a:p>
        </p:txBody>
      </p:sp>
      <p:sp>
        <p:nvSpPr>
          <p:cNvPr id="191" name="矩形: 圆角 190">
            <a:extLst>
              <a:ext uri="{FF2B5EF4-FFF2-40B4-BE49-F238E27FC236}">
                <a16:creationId xmlns:a16="http://schemas.microsoft.com/office/drawing/2014/main" id="{0AC7D3BC-72F6-435E-8263-23BA1C52BC3C}"/>
              </a:ext>
            </a:extLst>
          </p:cNvPr>
          <p:cNvSpPr/>
          <p:nvPr/>
        </p:nvSpPr>
        <p:spPr>
          <a:xfrm>
            <a:off x="19838043" y="12694011"/>
            <a:ext cx="1261823" cy="584775"/>
          </a:xfrm>
          <a:prstGeom prst="roundRect">
            <a:avLst/>
          </a:prstGeom>
          <a:solidFill>
            <a:srgbClr val="E46ED0"/>
          </a:solidFill>
          <a:ln>
            <a:solidFill>
              <a:srgbClr val="E46ED0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cxnSp>
        <p:nvCxnSpPr>
          <p:cNvPr id="192" name="连接符: 肘形 191">
            <a:extLst>
              <a:ext uri="{FF2B5EF4-FFF2-40B4-BE49-F238E27FC236}">
                <a16:creationId xmlns:a16="http://schemas.microsoft.com/office/drawing/2014/main" id="{DC80FED3-0F61-4B5D-A390-421D98BCED63}"/>
              </a:ext>
            </a:extLst>
          </p:cNvPr>
          <p:cNvCxnSpPr>
            <a:cxnSpLocks/>
            <a:endCxn id="190" idx="0"/>
          </p:cNvCxnSpPr>
          <p:nvPr/>
        </p:nvCxnSpPr>
        <p:spPr>
          <a:xfrm rot="5400000">
            <a:off x="18536007" y="11626276"/>
            <a:ext cx="1257091" cy="878378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连接符: 肘形 192">
            <a:extLst>
              <a:ext uri="{FF2B5EF4-FFF2-40B4-BE49-F238E27FC236}">
                <a16:creationId xmlns:a16="http://schemas.microsoft.com/office/drawing/2014/main" id="{A2C91D90-C200-4798-B5C9-F72E259CE21D}"/>
              </a:ext>
            </a:extLst>
          </p:cNvPr>
          <p:cNvCxnSpPr>
            <a:endCxn id="191" idx="0"/>
          </p:cNvCxnSpPr>
          <p:nvPr/>
        </p:nvCxnSpPr>
        <p:spPr>
          <a:xfrm rot="16200000" flipH="1">
            <a:off x="19407803" y="11632858"/>
            <a:ext cx="1257091" cy="865214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4" name="矩形: 圆角 193">
            <a:extLst>
              <a:ext uri="{FF2B5EF4-FFF2-40B4-BE49-F238E27FC236}">
                <a16:creationId xmlns:a16="http://schemas.microsoft.com/office/drawing/2014/main" id="{0BE623DE-E3C6-46E3-B0AB-AA4A8AACF57E}"/>
              </a:ext>
            </a:extLst>
          </p:cNvPr>
          <p:cNvSpPr/>
          <p:nvPr/>
        </p:nvSpPr>
        <p:spPr>
          <a:xfrm>
            <a:off x="21250210" y="12696004"/>
            <a:ext cx="1261823" cy="584776"/>
          </a:xfrm>
          <a:prstGeom prst="roundRect">
            <a:avLst/>
          </a:prstGeom>
          <a:solidFill>
            <a:srgbClr val="FFD653"/>
          </a:solidFill>
          <a:ln>
            <a:solidFill>
              <a:srgbClr val="FFD653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zh-CN" sz="3200" dirty="0"/>
          </a:p>
        </p:txBody>
      </p:sp>
      <p:sp>
        <p:nvSpPr>
          <p:cNvPr id="195" name="矩形: 圆角 194">
            <a:extLst>
              <a:ext uri="{FF2B5EF4-FFF2-40B4-BE49-F238E27FC236}">
                <a16:creationId xmlns:a16="http://schemas.microsoft.com/office/drawing/2014/main" id="{6337DDE6-5E65-4FEF-8674-CDBD2B2AA06D}"/>
              </a:ext>
            </a:extLst>
          </p:cNvPr>
          <p:cNvSpPr/>
          <p:nvPr/>
        </p:nvSpPr>
        <p:spPr>
          <a:xfrm>
            <a:off x="22993802" y="12696004"/>
            <a:ext cx="1261823" cy="584775"/>
          </a:xfrm>
          <a:prstGeom prst="roundRect">
            <a:avLst/>
          </a:prstGeom>
          <a:solidFill>
            <a:srgbClr val="E46ED0"/>
          </a:solidFill>
          <a:ln>
            <a:solidFill>
              <a:srgbClr val="E46ED0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cxnSp>
        <p:nvCxnSpPr>
          <p:cNvPr id="196" name="连接符: 肘形 195">
            <a:extLst>
              <a:ext uri="{FF2B5EF4-FFF2-40B4-BE49-F238E27FC236}">
                <a16:creationId xmlns:a16="http://schemas.microsoft.com/office/drawing/2014/main" id="{D81C7DC2-AC4B-45DA-B779-6612367866E0}"/>
              </a:ext>
            </a:extLst>
          </p:cNvPr>
          <p:cNvCxnSpPr>
            <a:cxnSpLocks/>
            <a:endCxn id="194" idx="0"/>
          </p:cNvCxnSpPr>
          <p:nvPr/>
        </p:nvCxnSpPr>
        <p:spPr>
          <a:xfrm rot="5400000">
            <a:off x="21691766" y="11628269"/>
            <a:ext cx="1257091" cy="878378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连接符: 肘形 196">
            <a:extLst>
              <a:ext uri="{FF2B5EF4-FFF2-40B4-BE49-F238E27FC236}">
                <a16:creationId xmlns:a16="http://schemas.microsoft.com/office/drawing/2014/main" id="{E116A3CA-C19B-4DC0-B9D1-13EC94EF790D}"/>
              </a:ext>
            </a:extLst>
          </p:cNvPr>
          <p:cNvCxnSpPr>
            <a:endCxn id="195" idx="0"/>
          </p:cNvCxnSpPr>
          <p:nvPr/>
        </p:nvCxnSpPr>
        <p:spPr>
          <a:xfrm rot="16200000" flipH="1">
            <a:off x="22563562" y="11634851"/>
            <a:ext cx="1257091" cy="865214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0" name="矩形: 圆角 199">
            <a:extLst>
              <a:ext uri="{FF2B5EF4-FFF2-40B4-BE49-F238E27FC236}">
                <a16:creationId xmlns:a16="http://schemas.microsoft.com/office/drawing/2014/main" id="{18B59BA8-E362-4349-A9E9-AE3434FE191B}"/>
              </a:ext>
            </a:extLst>
          </p:cNvPr>
          <p:cNvSpPr/>
          <p:nvPr/>
        </p:nvSpPr>
        <p:spPr>
          <a:xfrm>
            <a:off x="4347041" y="13700151"/>
            <a:ext cx="1261823" cy="584776"/>
          </a:xfrm>
          <a:prstGeom prst="roundRect">
            <a:avLst/>
          </a:prstGeom>
          <a:solidFill>
            <a:srgbClr val="FFD653"/>
          </a:solidFill>
          <a:ln>
            <a:solidFill>
              <a:srgbClr val="FFD653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zh-CN" sz="3200" dirty="0"/>
          </a:p>
        </p:txBody>
      </p:sp>
      <p:sp>
        <p:nvSpPr>
          <p:cNvPr id="201" name="矩形: 圆角 200">
            <a:extLst>
              <a:ext uri="{FF2B5EF4-FFF2-40B4-BE49-F238E27FC236}">
                <a16:creationId xmlns:a16="http://schemas.microsoft.com/office/drawing/2014/main" id="{73F9E2E3-92F0-46D7-A9D5-1E0C183731FE}"/>
              </a:ext>
            </a:extLst>
          </p:cNvPr>
          <p:cNvSpPr/>
          <p:nvPr/>
        </p:nvSpPr>
        <p:spPr>
          <a:xfrm>
            <a:off x="5927242" y="13707985"/>
            <a:ext cx="1261823" cy="584776"/>
          </a:xfrm>
          <a:prstGeom prst="roundRect">
            <a:avLst/>
          </a:prstGeom>
          <a:solidFill>
            <a:srgbClr val="FFD653"/>
          </a:solidFill>
          <a:ln>
            <a:solidFill>
              <a:srgbClr val="FFD653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zh-CN" sz="3200" dirty="0"/>
          </a:p>
        </p:txBody>
      </p:sp>
      <p:sp>
        <p:nvSpPr>
          <p:cNvPr id="202" name="矩形: 圆角 201">
            <a:extLst>
              <a:ext uri="{FF2B5EF4-FFF2-40B4-BE49-F238E27FC236}">
                <a16:creationId xmlns:a16="http://schemas.microsoft.com/office/drawing/2014/main" id="{05B771CF-34DE-461E-AA0C-A91B3834CF66}"/>
              </a:ext>
            </a:extLst>
          </p:cNvPr>
          <p:cNvSpPr/>
          <p:nvPr/>
        </p:nvSpPr>
        <p:spPr>
          <a:xfrm>
            <a:off x="7507443" y="13719883"/>
            <a:ext cx="1261823" cy="584776"/>
          </a:xfrm>
          <a:prstGeom prst="roundRect">
            <a:avLst/>
          </a:prstGeom>
          <a:solidFill>
            <a:srgbClr val="FFD653"/>
          </a:solidFill>
          <a:ln>
            <a:solidFill>
              <a:srgbClr val="FFD653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zh-CN" sz="3200" dirty="0"/>
          </a:p>
        </p:txBody>
      </p:sp>
      <p:sp>
        <p:nvSpPr>
          <p:cNvPr id="203" name="矩形: 圆角 202">
            <a:extLst>
              <a:ext uri="{FF2B5EF4-FFF2-40B4-BE49-F238E27FC236}">
                <a16:creationId xmlns:a16="http://schemas.microsoft.com/office/drawing/2014/main" id="{4F7A00AF-2C42-402A-9A8C-45BC31CEDFB2}"/>
              </a:ext>
            </a:extLst>
          </p:cNvPr>
          <p:cNvSpPr/>
          <p:nvPr/>
        </p:nvSpPr>
        <p:spPr>
          <a:xfrm>
            <a:off x="9087644" y="13719883"/>
            <a:ext cx="1261823" cy="584776"/>
          </a:xfrm>
          <a:prstGeom prst="roundRect">
            <a:avLst/>
          </a:prstGeom>
          <a:solidFill>
            <a:srgbClr val="FFD653"/>
          </a:solidFill>
          <a:ln>
            <a:solidFill>
              <a:srgbClr val="FFD653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zh-CN" sz="3200" dirty="0"/>
          </a:p>
        </p:txBody>
      </p:sp>
      <p:sp>
        <p:nvSpPr>
          <p:cNvPr id="204" name="矩形: 圆角 203">
            <a:extLst>
              <a:ext uri="{FF2B5EF4-FFF2-40B4-BE49-F238E27FC236}">
                <a16:creationId xmlns:a16="http://schemas.microsoft.com/office/drawing/2014/main" id="{71BF8512-508B-45EF-A480-4AAD761EC6E3}"/>
              </a:ext>
            </a:extLst>
          </p:cNvPr>
          <p:cNvSpPr/>
          <p:nvPr/>
        </p:nvSpPr>
        <p:spPr>
          <a:xfrm>
            <a:off x="10667845" y="13707985"/>
            <a:ext cx="1261823" cy="584776"/>
          </a:xfrm>
          <a:prstGeom prst="roundRect">
            <a:avLst/>
          </a:prstGeom>
          <a:solidFill>
            <a:srgbClr val="FFD653"/>
          </a:solidFill>
          <a:ln>
            <a:solidFill>
              <a:srgbClr val="FFD653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zh-CN" sz="3200" dirty="0"/>
          </a:p>
        </p:txBody>
      </p:sp>
      <p:sp>
        <p:nvSpPr>
          <p:cNvPr id="205" name="矩形: 圆角 204">
            <a:extLst>
              <a:ext uri="{FF2B5EF4-FFF2-40B4-BE49-F238E27FC236}">
                <a16:creationId xmlns:a16="http://schemas.microsoft.com/office/drawing/2014/main" id="{F6F951C0-F012-4219-A2D8-C4E4078D9647}"/>
              </a:ext>
            </a:extLst>
          </p:cNvPr>
          <p:cNvSpPr/>
          <p:nvPr/>
        </p:nvSpPr>
        <p:spPr>
          <a:xfrm>
            <a:off x="12251465" y="13697925"/>
            <a:ext cx="1261823" cy="584776"/>
          </a:xfrm>
          <a:prstGeom prst="roundRect">
            <a:avLst/>
          </a:prstGeom>
          <a:solidFill>
            <a:srgbClr val="FFD653"/>
          </a:solidFill>
          <a:ln>
            <a:solidFill>
              <a:srgbClr val="FFD653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zh-CN" sz="3200" dirty="0"/>
          </a:p>
        </p:txBody>
      </p:sp>
      <p:sp>
        <p:nvSpPr>
          <p:cNvPr id="206" name="矩形: 圆角 205">
            <a:extLst>
              <a:ext uri="{FF2B5EF4-FFF2-40B4-BE49-F238E27FC236}">
                <a16:creationId xmlns:a16="http://schemas.microsoft.com/office/drawing/2014/main" id="{D0B646FA-BA1A-4CF1-B518-D9C45EA06FA6}"/>
              </a:ext>
            </a:extLst>
          </p:cNvPr>
          <p:cNvSpPr/>
          <p:nvPr/>
        </p:nvSpPr>
        <p:spPr>
          <a:xfrm>
            <a:off x="15092939" y="13708047"/>
            <a:ext cx="1261823" cy="584775"/>
          </a:xfrm>
          <a:prstGeom prst="roundRect">
            <a:avLst/>
          </a:prstGeom>
          <a:solidFill>
            <a:srgbClr val="E46ED0"/>
          </a:solidFill>
          <a:ln>
            <a:solidFill>
              <a:srgbClr val="E46ED0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sp>
        <p:nvSpPr>
          <p:cNvPr id="207" name="矩形: 圆角 206">
            <a:extLst>
              <a:ext uri="{FF2B5EF4-FFF2-40B4-BE49-F238E27FC236}">
                <a16:creationId xmlns:a16="http://schemas.microsoft.com/office/drawing/2014/main" id="{514F6C78-B26F-4E33-A513-9096B36F9772}"/>
              </a:ext>
            </a:extLst>
          </p:cNvPr>
          <p:cNvSpPr/>
          <p:nvPr/>
        </p:nvSpPr>
        <p:spPr>
          <a:xfrm>
            <a:off x="16668472" y="13707986"/>
            <a:ext cx="1261823" cy="584775"/>
          </a:xfrm>
          <a:prstGeom prst="roundRect">
            <a:avLst/>
          </a:prstGeom>
          <a:solidFill>
            <a:srgbClr val="E46ED0"/>
          </a:solidFill>
          <a:ln>
            <a:solidFill>
              <a:srgbClr val="E46ED0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sp>
        <p:nvSpPr>
          <p:cNvPr id="208" name="矩形: 圆角 207">
            <a:extLst>
              <a:ext uri="{FF2B5EF4-FFF2-40B4-BE49-F238E27FC236}">
                <a16:creationId xmlns:a16="http://schemas.microsoft.com/office/drawing/2014/main" id="{1D19D4AB-5D46-49C5-99AD-E2460A91FAA0}"/>
              </a:ext>
            </a:extLst>
          </p:cNvPr>
          <p:cNvSpPr/>
          <p:nvPr/>
        </p:nvSpPr>
        <p:spPr>
          <a:xfrm>
            <a:off x="18240239" y="13707986"/>
            <a:ext cx="1261823" cy="584775"/>
          </a:xfrm>
          <a:prstGeom prst="roundRect">
            <a:avLst/>
          </a:prstGeom>
          <a:solidFill>
            <a:srgbClr val="E46ED0"/>
          </a:solidFill>
          <a:ln>
            <a:solidFill>
              <a:srgbClr val="E46ED0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sp>
        <p:nvSpPr>
          <p:cNvPr id="209" name="矩形: 圆角 208">
            <a:extLst>
              <a:ext uri="{FF2B5EF4-FFF2-40B4-BE49-F238E27FC236}">
                <a16:creationId xmlns:a16="http://schemas.microsoft.com/office/drawing/2014/main" id="{16184339-AAF6-4516-A160-AF009DF53946}"/>
              </a:ext>
            </a:extLst>
          </p:cNvPr>
          <p:cNvSpPr/>
          <p:nvPr/>
        </p:nvSpPr>
        <p:spPr>
          <a:xfrm>
            <a:off x="19818918" y="13707986"/>
            <a:ext cx="1261823" cy="584775"/>
          </a:xfrm>
          <a:prstGeom prst="roundRect">
            <a:avLst/>
          </a:prstGeom>
          <a:solidFill>
            <a:srgbClr val="E46ED0"/>
          </a:solidFill>
          <a:ln>
            <a:solidFill>
              <a:srgbClr val="E46ED0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sp>
        <p:nvSpPr>
          <p:cNvPr id="210" name="矩形: 圆角 209">
            <a:extLst>
              <a:ext uri="{FF2B5EF4-FFF2-40B4-BE49-F238E27FC236}">
                <a16:creationId xmlns:a16="http://schemas.microsoft.com/office/drawing/2014/main" id="{3110E153-6A02-4B47-BCD1-1C091678E910}"/>
              </a:ext>
            </a:extLst>
          </p:cNvPr>
          <p:cNvSpPr/>
          <p:nvPr/>
        </p:nvSpPr>
        <p:spPr>
          <a:xfrm>
            <a:off x="21397597" y="13707986"/>
            <a:ext cx="1261823" cy="584775"/>
          </a:xfrm>
          <a:prstGeom prst="roundRect">
            <a:avLst/>
          </a:prstGeom>
          <a:solidFill>
            <a:srgbClr val="E46ED0"/>
          </a:solidFill>
          <a:ln>
            <a:solidFill>
              <a:srgbClr val="E46ED0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sp>
        <p:nvSpPr>
          <p:cNvPr id="211" name="矩形: 圆角 210">
            <a:extLst>
              <a:ext uri="{FF2B5EF4-FFF2-40B4-BE49-F238E27FC236}">
                <a16:creationId xmlns:a16="http://schemas.microsoft.com/office/drawing/2014/main" id="{35CCE0A2-620A-4912-9FDA-7B7E582A7B37}"/>
              </a:ext>
            </a:extLst>
          </p:cNvPr>
          <p:cNvSpPr/>
          <p:nvPr/>
        </p:nvSpPr>
        <p:spPr>
          <a:xfrm>
            <a:off x="22973348" y="13707986"/>
            <a:ext cx="1261823" cy="584775"/>
          </a:xfrm>
          <a:prstGeom prst="roundRect">
            <a:avLst/>
          </a:prstGeom>
          <a:solidFill>
            <a:srgbClr val="E46ED0"/>
          </a:solidFill>
          <a:ln>
            <a:solidFill>
              <a:srgbClr val="E46ED0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sp>
        <p:nvSpPr>
          <p:cNvPr id="212" name="矩形 211">
            <a:extLst>
              <a:ext uri="{FF2B5EF4-FFF2-40B4-BE49-F238E27FC236}">
                <a16:creationId xmlns:a16="http://schemas.microsoft.com/office/drawing/2014/main" id="{20B2EEE4-6C79-4BD3-B8FC-437B1E361072}"/>
              </a:ext>
            </a:extLst>
          </p:cNvPr>
          <p:cNvSpPr/>
          <p:nvPr/>
        </p:nvSpPr>
        <p:spPr>
          <a:xfrm>
            <a:off x="4112741" y="13526396"/>
            <a:ext cx="9552870" cy="969831"/>
          </a:xfrm>
          <a:prstGeom prst="rect">
            <a:avLst/>
          </a:prstGeom>
          <a:noFill/>
          <a:ln w="2857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3" name="矩形 212">
            <a:extLst>
              <a:ext uri="{FF2B5EF4-FFF2-40B4-BE49-F238E27FC236}">
                <a16:creationId xmlns:a16="http://schemas.microsoft.com/office/drawing/2014/main" id="{C0F62BC3-51DE-4F82-9DF0-FB76CB6A6D5D}"/>
              </a:ext>
            </a:extLst>
          </p:cNvPr>
          <p:cNvSpPr/>
          <p:nvPr/>
        </p:nvSpPr>
        <p:spPr>
          <a:xfrm>
            <a:off x="14845928" y="13526396"/>
            <a:ext cx="9552870" cy="969831"/>
          </a:xfrm>
          <a:prstGeom prst="rect">
            <a:avLst/>
          </a:prstGeom>
          <a:noFill/>
          <a:ln w="2857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7" name="矩形: 圆角 216">
            <a:extLst>
              <a:ext uri="{FF2B5EF4-FFF2-40B4-BE49-F238E27FC236}">
                <a16:creationId xmlns:a16="http://schemas.microsoft.com/office/drawing/2014/main" id="{6EF26461-6A96-4834-995A-29882BD9E0EB}"/>
              </a:ext>
            </a:extLst>
          </p:cNvPr>
          <p:cNvSpPr/>
          <p:nvPr/>
        </p:nvSpPr>
        <p:spPr>
          <a:xfrm>
            <a:off x="16460119" y="15434921"/>
            <a:ext cx="2048122" cy="963294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|q - t|</a:t>
            </a:r>
          </a:p>
        </p:txBody>
      </p:sp>
      <p:sp>
        <p:nvSpPr>
          <p:cNvPr id="218" name="矩形: 圆角 217">
            <a:extLst>
              <a:ext uri="{FF2B5EF4-FFF2-40B4-BE49-F238E27FC236}">
                <a16:creationId xmlns:a16="http://schemas.microsoft.com/office/drawing/2014/main" id="{88445CFD-711E-4600-B51A-0DFEBB501F71}"/>
              </a:ext>
            </a:extLst>
          </p:cNvPr>
          <p:cNvSpPr/>
          <p:nvPr/>
        </p:nvSpPr>
        <p:spPr>
          <a:xfrm>
            <a:off x="20711378" y="15459124"/>
            <a:ext cx="2048122" cy="95276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|q * t|</a:t>
            </a:r>
          </a:p>
        </p:txBody>
      </p:sp>
      <p:cxnSp>
        <p:nvCxnSpPr>
          <p:cNvPr id="226" name="连接符: 肘形 225">
            <a:extLst>
              <a:ext uri="{FF2B5EF4-FFF2-40B4-BE49-F238E27FC236}">
                <a16:creationId xmlns:a16="http://schemas.microsoft.com/office/drawing/2014/main" id="{4235C19E-EC03-4DA4-B70C-7B406466724B}"/>
              </a:ext>
            </a:extLst>
          </p:cNvPr>
          <p:cNvCxnSpPr>
            <a:stCxn id="212" idx="2"/>
            <a:endCxn id="31" idx="0"/>
          </p:cNvCxnSpPr>
          <p:nvPr/>
        </p:nvCxnSpPr>
        <p:spPr>
          <a:xfrm rot="5400000">
            <a:off x="7330698" y="13886623"/>
            <a:ext cx="948875" cy="2168083"/>
          </a:xfrm>
          <a:prstGeom prst="bentConnector3">
            <a:avLst/>
          </a:prstGeom>
          <a:noFill/>
          <a:ln w="28575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</p:cxnSp>
      <p:cxnSp>
        <p:nvCxnSpPr>
          <p:cNvPr id="228" name="连接符: 肘形 227">
            <a:extLst>
              <a:ext uri="{FF2B5EF4-FFF2-40B4-BE49-F238E27FC236}">
                <a16:creationId xmlns:a16="http://schemas.microsoft.com/office/drawing/2014/main" id="{455C23AB-FF04-41C2-9E15-178625553E30}"/>
              </a:ext>
            </a:extLst>
          </p:cNvPr>
          <p:cNvCxnSpPr>
            <a:stCxn id="212" idx="2"/>
            <a:endCxn id="32" idx="0"/>
          </p:cNvCxnSpPr>
          <p:nvPr/>
        </p:nvCxnSpPr>
        <p:spPr>
          <a:xfrm rot="16200000" flipH="1">
            <a:off x="9388726" y="13996676"/>
            <a:ext cx="949351" cy="1948451"/>
          </a:xfrm>
          <a:prstGeom prst="bentConnector3">
            <a:avLst>
              <a:gd name="adj1" fmla="val 50000"/>
            </a:avLst>
          </a:prstGeom>
          <a:noFill/>
          <a:ln w="28575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</p:cxnSp>
      <p:cxnSp>
        <p:nvCxnSpPr>
          <p:cNvPr id="232" name="连接符: 肘形 231">
            <a:extLst>
              <a:ext uri="{FF2B5EF4-FFF2-40B4-BE49-F238E27FC236}">
                <a16:creationId xmlns:a16="http://schemas.microsoft.com/office/drawing/2014/main" id="{282187D8-C888-4ACB-BE08-B502AE5DF9CF}"/>
              </a:ext>
            </a:extLst>
          </p:cNvPr>
          <p:cNvCxnSpPr>
            <a:stCxn id="213" idx="2"/>
            <a:endCxn id="217" idx="0"/>
          </p:cNvCxnSpPr>
          <p:nvPr/>
        </p:nvCxnSpPr>
        <p:spPr>
          <a:xfrm rot="5400000">
            <a:off x="18083925" y="13896483"/>
            <a:ext cx="938694" cy="2138183"/>
          </a:xfrm>
          <a:prstGeom prst="bentConnector3">
            <a:avLst/>
          </a:prstGeom>
          <a:noFill/>
          <a:ln w="28575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</p:cxnSp>
      <p:cxnSp>
        <p:nvCxnSpPr>
          <p:cNvPr id="234" name="连接符: 肘形 233">
            <a:extLst>
              <a:ext uri="{FF2B5EF4-FFF2-40B4-BE49-F238E27FC236}">
                <a16:creationId xmlns:a16="http://schemas.microsoft.com/office/drawing/2014/main" id="{3EE032BF-8FDA-4CCB-BCD2-425B761C1B8E}"/>
              </a:ext>
            </a:extLst>
          </p:cNvPr>
          <p:cNvCxnSpPr>
            <a:stCxn id="213" idx="2"/>
            <a:endCxn id="218" idx="0"/>
          </p:cNvCxnSpPr>
          <p:nvPr/>
        </p:nvCxnSpPr>
        <p:spPr>
          <a:xfrm rot="16200000" flipH="1">
            <a:off x="20197453" y="13921137"/>
            <a:ext cx="962897" cy="2113076"/>
          </a:xfrm>
          <a:prstGeom prst="bentConnector3">
            <a:avLst/>
          </a:prstGeom>
          <a:noFill/>
          <a:ln w="28575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</p:cxnSp>
      <p:sp>
        <p:nvSpPr>
          <p:cNvPr id="235" name="矩形: 圆角 234">
            <a:extLst>
              <a:ext uri="{FF2B5EF4-FFF2-40B4-BE49-F238E27FC236}">
                <a16:creationId xmlns:a16="http://schemas.microsoft.com/office/drawing/2014/main" id="{7AE4FC97-641C-4908-9B73-2FFA887A742C}"/>
              </a:ext>
            </a:extLst>
          </p:cNvPr>
          <p:cNvSpPr/>
          <p:nvPr/>
        </p:nvSpPr>
        <p:spPr>
          <a:xfrm>
            <a:off x="663154" y="17058839"/>
            <a:ext cx="21618847" cy="107522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concatenate</a:t>
            </a:r>
            <a:endParaRPr lang="zh-CN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6" name="箭头: 下 235">
            <a:extLst>
              <a:ext uri="{FF2B5EF4-FFF2-40B4-BE49-F238E27FC236}">
                <a16:creationId xmlns:a16="http://schemas.microsoft.com/office/drawing/2014/main" id="{4AE81F8A-CC7E-4B11-A660-C4E49DD3BF0D}"/>
              </a:ext>
            </a:extLst>
          </p:cNvPr>
          <p:cNvSpPr/>
          <p:nvPr/>
        </p:nvSpPr>
        <p:spPr>
          <a:xfrm>
            <a:off x="8597968" y="16416386"/>
            <a:ext cx="582415" cy="590355"/>
          </a:xfrm>
          <a:prstGeom prst="down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7" name="箭头: 下 236">
            <a:extLst>
              <a:ext uri="{FF2B5EF4-FFF2-40B4-BE49-F238E27FC236}">
                <a16:creationId xmlns:a16="http://schemas.microsoft.com/office/drawing/2014/main" id="{787A8FBE-0EA5-4D7C-B6A3-059CE3913085}"/>
              </a:ext>
            </a:extLst>
          </p:cNvPr>
          <p:cNvSpPr/>
          <p:nvPr/>
        </p:nvSpPr>
        <p:spPr>
          <a:xfrm>
            <a:off x="19312533" y="16416386"/>
            <a:ext cx="582415" cy="590355"/>
          </a:xfrm>
          <a:prstGeom prst="down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矩形: 圆角 78">
            <a:extLst>
              <a:ext uri="{FF2B5EF4-FFF2-40B4-BE49-F238E27FC236}">
                <a16:creationId xmlns:a16="http://schemas.microsoft.com/office/drawing/2014/main" id="{8020954B-DFBD-41D1-A9D5-C30A122F7582}"/>
              </a:ext>
            </a:extLst>
          </p:cNvPr>
          <p:cNvSpPr/>
          <p:nvPr/>
        </p:nvSpPr>
        <p:spPr>
          <a:xfrm>
            <a:off x="9287300" y="5867453"/>
            <a:ext cx="9764438" cy="79672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BiLSTM</a:t>
            </a:r>
            <a:endParaRPr lang="zh-CN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3" name="矩形: 圆角 82">
            <a:extLst>
              <a:ext uri="{FF2B5EF4-FFF2-40B4-BE49-F238E27FC236}">
                <a16:creationId xmlns:a16="http://schemas.microsoft.com/office/drawing/2014/main" id="{B60EC83A-2890-4BB0-A1D1-C54419EDCB78}"/>
              </a:ext>
            </a:extLst>
          </p:cNvPr>
          <p:cNvSpPr/>
          <p:nvPr/>
        </p:nvSpPr>
        <p:spPr>
          <a:xfrm>
            <a:off x="9292750" y="7316923"/>
            <a:ext cx="9764438" cy="786549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BiLSTM</a:t>
            </a:r>
            <a:endParaRPr lang="zh-CN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8FA3BD4D-260B-4E43-AB53-541799644530}"/>
              </a:ext>
            </a:extLst>
          </p:cNvPr>
          <p:cNvCxnSpPr>
            <a:cxnSpLocks/>
          </p:cNvCxnSpPr>
          <p:nvPr/>
        </p:nvCxnSpPr>
        <p:spPr>
          <a:xfrm>
            <a:off x="10512858" y="6730465"/>
            <a:ext cx="0" cy="471161"/>
          </a:xfrm>
          <a:prstGeom prst="straightConnector1">
            <a:avLst/>
          </a:prstGeom>
          <a:noFill/>
          <a:ln w="57150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</p:cxnSp>
      <p:cxnSp>
        <p:nvCxnSpPr>
          <p:cNvPr id="87" name="直接箭头连接符 86">
            <a:extLst>
              <a:ext uri="{FF2B5EF4-FFF2-40B4-BE49-F238E27FC236}">
                <a16:creationId xmlns:a16="http://schemas.microsoft.com/office/drawing/2014/main" id="{0B489EF7-1C33-4540-8B23-568C0A8B5219}"/>
              </a:ext>
            </a:extLst>
          </p:cNvPr>
          <p:cNvCxnSpPr>
            <a:cxnSpLocks/>
          </p:cNvCxnSpPr>
          <p:nvPr/>
        </p:nvCxnSpPr>
        <p:spPr>
          <a:xfrm>
            <a:off x="11663756" y="6730464"/>
            <a:ext cx="0" cy="471161"/>
          </a:xfrm>
          <a:prstGeom prst="straightConnector1">
            <a:avLst/>
          </a:prstGeom>
          <a:noFill/>
          <a:ln w="57150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</p:cxnSp>
      <p:cxnSp>
        <p:nvCxnSpPr>
          <p:cNvPr id="88" name="直接箭头连接符 87">
            <a:extLst>
              <a:ext uri="{FF2B5EF4-FFF2-40B4-BE49-F238E27FC236}">
                <a16:creationId xmlns:a16="http://schemas.microsoft.com/office/drawing/2014/main" id="{276212B5-DB15-4948-9CD1-C4509DF15997}"/>
              </a:ext>
            </a:extLst>
          </p:cNvPr>
          <p:cNvCxnSpPr>
            <a:cxnSpLocks/>
          </p:cNvCxnSpPr>
          <p:nvPr/>
        </p:nvCxnSpPr>
        <p:spPr>
          <a:xfrm>
            <a:off x="12710077" y="6730464"/>
            <a:ext cx="0" cy="471161"/>
          </a:xfrm>
          <a:prstGeom prst="straightConnector1">
            <a:avLst/>
          </a:prstGeom>
          <a:noFill/>
          <a:ln w="57150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</p:cxnSp>
      <p:cxnSp>
        <p:nvCxnSpPr>
          <p:cNvPr id="89" name="直接箭头连接符 88">
            <a:extLst>
              <a:ext uri="{FF2B5EF4-FFF2-40B4-BE49-F238E27FC236}">
                <a16:creationId xmlns:a16="http://schemas.microsoft.com/office/drawing/2014/main" id="{4D518041-D826-4E92-8EC3-30E03A0B4352}"/>
              </a:ext>
            </a:extLst>
          </p:cNvPr>
          <p:cNvCxnSpPr>
            <a:cxnSpLocks/>
          </p:cNvCxnSpPr>
          <p:nvPr/>
        </p:nvCxnSpPr>
        <p:spPr>
          <a:xfrm>
            <a:off x="15723526" y="6730464"/>
            <a:ext cx="0" cy="471161"/>
          </a:xfrm>
          <a:prstGeom prst="straightConnector1">
            <a:avLst/>
          </a:prstGeom>
          <a:noFill/>
          <a:ln w="57150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</p:cxnSp>
      <p:cxnSp>
        <p:nvCxnSpPr>
          <p:cNvPr id="90" name="直接箭头连接符 89">
            <a:extLst>
              <a:ext uri="{FF2B5EF4-FFF2-40B4-BE49-F238E27FC236}">
                <a16:creationId xmlns:a16="http://schemas.microsoft.com/office/drawing/2014/main" id="{55750B0E-93EB-4CB5-90F8-F4E08CBCFC8B}"/>
              </a:ext>
            </a:extLst>
          </p:cNvPr>
          <p:cNvCxnSpPr>
            <a:cxnSpLocks/>
          </p:cNvCxnSpPr>
          <p:nvPr/>
        </p:nvCxnSpPr>
        <p:spPr>
          <a:xfrm>
            <a:off x="16759284" y="6730464"/>
            <a:ext cx="0" cy="471161"/>
          </a:xfrm>
          <a:prstGeom prst="straightConnector1">
            <a:avLst/>
          </a:prstGeom>
          <a:noFill/>
          <a:ln w="57150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</p:cxnSp>
      <p:cxnSp>
        <p:nvCxnSpPr>
          <p:cNvPr id="91" name="直接箭头连接符 90">
            <a:extLst>
              <a:ext uri="{FF2B5EF4-FFF2-40B4-BE49-F238E27FC236}">
                <a16:creationId xmlns:a16="http://schemas.microsoft.com/office/drawing/2014/main" id="{2AEC7D01-FB29-4183-A0F5-BCBDC6A1B82F}"/>
              </a:ext>
            </a:extLst>
          </p:cNvPr>
          <p:cNvCxnSpPr>
            <a:cxnSpLocks/>
          </p:cNvCxnSpPr>
          <p:nvPr/>
        </p:nvCxnSpPr>
        <p:spPr>
          <a:xfrm>
            <a:off x="17856444" y="6730464"/>
            <a:ext cx="0" cy="471161"/>
          </a:xfrm>
          <a:prstGeom prst="straightConnector1">
            <a:avLst/>
          </a:prstGeom>
          <a:noFill/>
          <a:ln w="57150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</p:cxnSp>
      <p:sp>
        <p:nvSpPr>
          <p:cNvPr id="92" name="箭头: 下 91">
            <a:extLst>
              <a:ext uri="{FF2B5EF4-FFF2-40B4-BE49-F238E27FC236}">
                <a16:creationId xmlns:a16="http://schemas.microsoft.com/office/drawing/2014/main" id="{1876C964-D41A-4D88-901F-CC20FA28FBC6}"/>
              </a:ext>
            </a:extLst>
          </p:cNvPr>
          <p:cNvSpPr/>
          <p:nvPr/>
        </p:nvSpPr>
        <p:spPr>
          <a:xfrm>
            <a:off x="13805443" y="8217880"/>
            <a:ext cx="728151" cy="538342"/>
          </a:xfrm>
          <a:prstGeom prst="downArrow">
            <a:avLst/>
          </a:prstGeom>
          <a:solidFill>
            <a:srgbClr val="C00000"/>
          </a:soli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C00000"/>
              </a:solidFill>
            </a:endParaRPr>
          </a:p>
        </p:txBody>
      </p:sp>
      <p:sp>
        <p:nvSpPr>
          <p:cNvPr id="93" name="矩形: 圆角 92">
            <a:extLst>
              <a:ext uri="{FF2B5EF4-FFF2-40B4-BE49-F238E27FC236}">
                <a16:creationId xmlns:a16="http://schemas.microsoft.com/office/drawing/2014/main" id="{01D9CECF-8F26-450B-8794-DFC54CDA9090}"/>
              </a:ext>
            </a:extLst>
          </p:cNvPr>
          <p:cNvSpPr/>
          <p:nvPr/>
        </p:nvSpPr>
        <p:spPr>
          <a:xfrm>
            <a:off x="9291393" y="8804533"/>
            <a:ext cx="9785592" cy="691492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concatenate</a:t>
            </a:r>
            <a:endParaRPr lang="zh-CN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6" name="文本框 95">
            <a:extLst>
              <a:ext uri="{FF2B5EF4-FFF2-40B4-BE49-F238E27FC236}">
                <a16:creationId xmlns:a16="http://schemas.microsoft.com/office/drawing/2014/main" id="{AA951588-DFEB-4607-A445-7CB3F2CC9283}"/>
              </a:ext>
            </a:extLst>
          </p:cNvPr>
          <p:cNvSpPr txBox="1"/>
          <p:nvPr/>
        </p:nvSpPr>
        <p:spPr>
          <a:xfrm>
            <a:off x="24287480" y="4494932"/>
            <a:ext cx="861774" cy="4901582"/>
          </a:xfrm>
          <a:prstGeom prst="rect">
            <a:avLst/>
          </a:prstGeom>
          <a:solidFill>
            <a:schemeClr val="bg1"/>
          </a:solidFill>
          <a:ln w="28575">
            <a:solidFill>
              <a:srgbClr val="0070C0"/>
            </a:solidFill>
            <a:prstDash val="dash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eaVert" wrap="square" rtlCol="0">
            <a:spAutoFit/>
          </a:bodyPr>
          <a:lstStyle/>
          <a:p>
            <a:pPr algn="ctr"/>
            <a:r>
              <a:rPr lang="zh-CN" altLang="en-US" sz="4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深层次的语意信息</a:t>
            </a:r>
          </a:p>
        </p:txBody>
      </p:sp>
      <p:sp>
        <p:nvSpPr>
          <p:cNvPr id="97" name="矩形 96">
            <a:extLst>
              <a:ext uri="{FF2B5EF4-FFF2-40B4-BE49-F238E27FC236}">
                <a16:creationId xmlns:a16="http://schemas.microsoft.com/office/drawing/2014/main" id="{2101C075-561E-4501-9141-0114EAD115DA}"/>
              </a:ext>
            </a:extLst>
          </p:cNvPr>
          <p:cNvSpPr/>
          <p:nvPr/>
        </p:nvSpPr>
        <p:spPr>
          <a:xfrm>
            <a:off x="8138355" y="5535042"/>
            <a:ext cx="12687601" cy="2788263"/>
          </a:xfrm>
          <a:prstGeom prst="rect">
            <a:avLst/>
          </a:prstGeom>
          <a:noFill/>
          <a:ln w="28575" cap="flat" cmpd="sng" algn="ctr">
            <a:solidFill>
              <a:srgbClr val="0070C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zh-CN" altLang="en-US" sz="4000"/>
          </a:p>
        </p:txBody>
      </p:sp>
      <p:sp>
        <p:nvSpPr>
          <p:cNvPr id="98" name="箭头: 右 97">
            <a:extLst>
              <a:ext uri="{FF2B5EF4-FFF2-40B4-BE49-F238E27FC236}">
                <a16:creationId xmlns:a16="http://schemas.microsoft.com/office/drawing/2014/main" id="{9E57F5B8-B909-4C90-A86D-63553669994E}"/>
              </a:ext>
            </a:extLst>
          </p:cNvPr>
          <p:cNvSpPr/>
          <p:nvPr/>
        </p:nvSpPr>
        <p:spPr>
          <a:xfrm>
            <a:off x="21429215" y="6586543"/>
            <a:ext cx="1930177" cy="718379"/>
          </a:xfrm>
          <a:prstGeom prst="rightArrow">
            <a:avLst/>
          </a:prstGeom>
          <a:solidFill>
            <a:schemeClr val="bg1"/>
          </a:solidFill>
          <a:ln w="28575">
            <a:solidFill>
              <a:srgbClr val="0070C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4000"/>
          </a:p>
        </p:txBody>
      </p:sp>
      <p:pic>
        <p:nvPicPr>
          <p:cNvPr id="100" name="图片 99">
            <a:extLst>
              <a:ext uri="{FF2B5EF4-FFF2-40B4-BE49-F238E27FC236}">
                <a16:creationId xmlns:a16="http://schemas.microsoft.com/office/drawing/2014/main" id="{43C2CA04-7C6B-4807-8706-9BED38536F9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5" t="17343" r="5269" b="19970"/>
          <a:stretch/>
        </p:blipFill>
        <p:spPr>
          <a:xfrm>
            <a:off x="29470279" y="6830768"/>
            <a:ext cx="13037737" cy="5570728"/>
          </a:xfrm>
          <a:prstGeom prst="rect">
            <a:avLst/>
          </a:prstGeom>
        </p:spPr>
      </p:pic>
      <p:sp>
        <p:nvSpPr>
          <p:cNvPr id="101" name="矩形: 圆角 100">
            <a:extLst>
              <a:ext uri="{FF2B5EF4-FFF2-40B4-BE49-F238E27FC236}">
                <a16:creationId xmlns:a16="http://schemas.microsoft.com/office/drawing/2014/main" id="{C06C8E9B-8FB4-43A6-B687-B6097808EEBD}"/>
              </a:ext>
            </a:extLst>
          </p:cNvPr>
          <p:cNvSpPr/>
          <p:nvPr/>
        </p:nvSpPr>
        <p:spPr>
          <a:xfrm>
            <a:off x="30537344" y="4751533"/>
            <a:ext cx="10324350" cy="1357715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3076" tIns="136538" rIns="273076" bIns="13653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4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NAACL 2018 </a:t>
            </a:r>
            <a:r>
              <a:rPr lang="zh-CN" altLang="en-US" sz="4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最佳论文：</a:t>
            </a:r>
            <a:endParaRPr lang="en-US" altLang="zh-CN" sz="4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ctr"/>
            <a:r>
              <a:rPr lang="en-US" altLang="zh-CN" sz="4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Deep contextualized word representations</a:t>
            </a:r>
            <a:endParaRPr lang="zh-CN" altLang="en-US" sz="4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02" name="矩形 101">
            <a:extLst>
              <a:ext uri="{FF2B5EF4-FFF2-40B4-BE49-F238E27FC236}">
                <a16:creationId xmlns:a16="http://schemas.microsoft.com/office/drawing/2014/main" id="{5F051DAC-2D52-4CE4-A33D-1E0059712AEC}"/>
              </a:ext>
            </a:extLst>
          </p:cNvPr>
          <p:cNvSpPr/>
          <p:nvPr/>
        </p:nvSpPr>
        <p:spPr>
          <a:xfrm>
            <a:off x="29161096" y="4024727"/>
            <a:ext cx="13336306" cy="9069757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00"/>
          </a:p>
        </p:txBody>
      </p:sp>
      <p:sp>
        <p:nvSpPr>
          <p:cNvPr id="103" name="箭头: 左 102">
            <a:extLst>
              <a:ext uri="{FF2B5EF4-FFF2-40B4-BE49-F238E27FC236}">
                <a16:creationId xmlns:a16="http://schemas.microsoft.com/office/drawing/2014/main" id="{2E9E7ADA-65B4-4B8D-9699-A03321538206}"/>
              </a:ext>
            </a:extLst>
          </p:cNvPr>
          <p:cNvSpPr/>
          <p:nvPr/>
        </p:nvSpPr>
        <p:spPr>
          <a:xfrm>
            <a:off x="26590195" y="6605852"/>
            <a:ext cx="1438709" cy="679741"/>
          </a:xfrm>
          <a:prstGeom prst="lef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00"/>
          </a:p>
        </p:txBody>
      </p:sp>
      <p:sp>
        <p:nvSpPr>
          <p:cNvPr id="104" name="矩形 103">
            <a:extLst>
              <a:ext uri="{FF2B5EF4-FFF2-40B4-BE49-F238E27FC236}">
                <a16:creationId xmlns:a16="http://schemas.microsoft.com/office/drawing/2014/main" id="{A6076004-39D5-4AD7-9AD6-C2C77A8FA5E0}"/>
              </a:ext>
            </a:extLst>
          </p:cNvPr>
          <p:cNvSpPr/>
          <p:nvPr/>
        </p:nvSpPr>
        <p:spPr>
          <a:xfrm>
            <a:off x="28630370" y="14568398"/>
            <a:ext cx="1439775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4000" dirty="0">
                <a:solidFill>
                  <a:srgbClr val="1A1A1A"/>
                </a:solidFill>
                <a:latin typeface="Times New Roman" panose="02020603050405020304" pitchFamily="18" charset="0"/>
              </a:rPr>
              <a:t>（</a:t>
            </a:r>
            <a:r>
              <a:rPr lang="en-US" altLang="zh-CN" sz="4000" dirty="0">
                <a:solidFill>
                  <a:srgbClr val="1A1A1A"/>
                </a:solidFill>
                <a:latin typeface="Times New Roman" panose="02020603050405020304" pitchFamily="18" charset="0"/>
              </a:rPr>
              <a:t>1</a:t>
            </a:r>
            <a:r>
              <a:rPr lang="zh-CN" altLang="en-US" sz="4000" dirty="0">
                <a:solidFill>
                  <a:srgbClr val="1A1A1A"/>
                </a:solidFill>
                <a:latin typeface="Times New Roman" panose="02020603050405020304" pitchFamily="18" charset="0"/>
              </a:rPr>
              <a:t>）</a:t>
            </a:r>
            <a:r>
              <a:rPr lang="en-US" altLang="zh-CN" sz="4000" dirty="0" err="1">
                <a:solidFill>
                  <a:srgbClr val="1A1A1A"/>
                </a:solidFill>
                <a:latin typeface="Times New Roman" panose="02020603050405020304" pitchFamily="18" charset="0"/>
              </a:rPr>
              <a:t>ELMo</a:t>
            </a:r>
            <a:r>
              <a:rPr lang="zh-CN" altLang="en-US" sz="4000" dirty="0">
                <a:solidFill>
                  <a:srgbClr val="1A1A1A"/>
                </a:solidFill>
                <a:latin typeface="Times New Roman" panose="02020603050405020304" pitchFamily="18" charset="0"/>
              </a:rPr>
              <a:t>能够学习到词汇用法的复杂性，比如语法、语义。</a:t>
            </a:r>
          </a:p>
          <a:p>
            <a:r>
              <a:rPr lang="zh-CN" altLang="en-US" sz="4000" dirty="0">
                <a:solidFill>
                  <a:srgbClr val="1A1A1A"/>
                </a:solidFill>
                <a:latin typeface="Times New Roman" panose="02020603050405020304" pitchFamily="18" charset="0"/>
              </a:rPr>
              <a:t>（</a:t>
            </a:r>
            <a:r>
              <a:rPr lang="en-US" altLang="zh-CN" sz="4000" dirty="0">
                <a:solidFill>
                  <a:srgbClr val="1A1A1A"/>
                </a:solidFill>
                <a:latin typeface="Times New Roman" panose="02020603050405020304" pitchFamily="18" charset="0"/>
              </a:rPr>
              <a:t>2</a:t>
            </a:r>
            <a:r>
              <a:rPr lang="zh-CN" altLang="en-US" sz="4000" dirty="0">
                <a:solidFill>
                  <a:srgbClr val="1A1A1A"/>
                </a:solidFill>
                <a:latin typeface="Times New Roman" panose="02020603050405020304" pitchFamily="18" charset="0"/>
              </a:rPr>
              <a:t>）</a:t>
            </a:r>
            <a:r>
              <a:rPr lang="en-US" altLang="zh-CN" sz="4000" dirty="0" err="1">
                <a:solidFill>
                  <a:srgbClr val="1A1A1A"/>
                </a:solidFill>
                <a:latin typeface="Times New Roman" panose="02020603050405020304" pitchFamily="18" charset="0"/>
              </a:rPr>
              <a:t>ELMo</a:t>
            </a:r>
            <a:r>
              <a:rPr lang="zh-CN" altLang="en-US" sz="4000" dirty="0">
                <a:solidFill>
                  <a:srgbClr val="1A1A1A"/>
                </a:solidFill>
                <a:latin typeface="Times New Roman" panose="02020603050405020304" pitchFamily="18" charset="0"/>
              </a:rPr>
              <a:t>能够学习不同上下文情况下的词汇多义性。</a:t>
            </a:r>
            <a:endParaRPr lang="zh-CN" altLang="en-US" sz="4000" b="0" i="0" dirty="0">
              <a:solidFill>
                <a:srgbClr val="1A1A1A"/>
              </a:solidFill>
              <a:effectLst/>
              <a:latin typeface="Times New Roman" panose="02020603050405020304" pitchFamily="18" charset="0"/>
            </a:endParaRPr>
          </a:p>
        </p:txBody>
      </p:sp>
      <p:cxnSp>
        <p:nvCxnSpPr>
          <p:cNvPr id="224" name="连接符: 肘形 223">
            <a:extLst>
              <a:ext uri="{FF2B5EF4-FFF2-40B4-BE49-F238E27FC236}">
                <a16:creationId xmlns:a16="http://schemas.microsoft.com/office/drawing/2014/main" id="{FEAB2C42-A6EE-4D76-95CC-540E61D0A605}"/>
              </a:ext>
            </a:extLst>
          </p:cNvPr>
          <p:cNvCxnSpPr>
            <a:stCxn id="5" idx="1"/>
            <a:endCxn id="93" idx="1"/>
          </p:cNvCxnSpPr>
          <p:nvPr/>
        </p:nvCxnSpPr>
        <p:spPr>
          <a:xfrm rot="10800000" flipV="1">
            <a:off x="9291394" y="4345147"/>
            <a:ext cx="1492945" cy="4805131"/>
          </a:xfrm>
          <a:prstGeom prst="bentConnector3">
            <a:avLst>
              <a:gd name="adj1" fmla="val 224816"/>
            </a:avLst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连接符: 肘形 229">
            <a:extLst>
              <a:ext uri="{FF2B5EF4-FFF2-40B4-BE49-F238E27FC236}">
                <a16:creationId xmlns:a16="http://schemas.microsoft.com/office/drawing/2014/main" id="{3C00D29F-649E-4262-A64D-37ADA3A010D9}"/>
              </a:ext>
            </a:extLst>
          </p:cNvPr>
          <p:cNvCxnSpPr>
            <a:stCxn id="79" idx="1"/>
            <a:endCxn id="93" idx="1"/>
          </p:cNvCxnSpPr>
          <p:nvPr/>
        </p:nvCxnSpPr>
        <p:spPr>
          <a:xfrm rot="10800000" flipH="1" flipV="1">
            <a:off x="9287299" y="6265813"/>
            <a:ext cx="4093" cy="2884466"/>
          </a:xfrm>
          <a:prstGeom prst="bentConnector3">
            <a:avLst>
              <a:gd name="adj1" fmla="val -5585145"/>
            </a:avLst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连接符: 肘形 247">
            <a:extLst>
              <a:ext uri="{FF2B5EF4-FFF2-40B4-BE49-F238E27FC236}">
                <a16:creationId xmlns:a16="http://schemas.microsoft.com/office/drawing/2014/main" id="{20323A08-EB46-4C8E-8B52-DA8D7709BFF5}"/>
              </a:ext>
            </a:extLst>
          </p:cNvPr>
          <p:cNvCxnSpPr>
            <a:stCxn id="25" idx="3"/>
            <a:endCxn id="93" idx="3"/>
          </p:cNvCxnSpPr>
          <p:nvPr/>
        </p:nvCxnSpPr>
        <p:spPr>
          <a:xfrm>
            <a:off x="18087872" y="4345148"/>
            <a:ext cx="989113" cy="4805131"/>
          </a:xfrm>
          <a:prstGeom prst="bentConnector3">
            <a:avLst>
              <a:gd name="adj1" fmla="val 302402"/>
            </a:avLst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连接符: 肘形 250">
            <a:extLst>
              <a:ext uri="{FF2B5EF4-FFF2-40B4-BE49-F238E27FC236}">
                <a16:creationId xmlns:a16="http://schemas.microsoft.com/office/drawing/2014/main" id="{2488E938-6DF0-4261-8835-9E7D01F197BC}"/>
              </a:ext>
            </a:extLst>
          </p:cNvPr>
          <p:cNvCxnSpPr>
            <a:stCxn id="79" idx="3"/>
            <a:endCxn id="93" idx="3"/>
          </p:cNvCxnSpPr>
          <p:nvPr/>
        </p:nvCxnSpPr>
        <p:spPr>
          <a:xfrm>
            <a:off x="19051738" y="6265813"/>
            <a:ext cx="25247" cy="2884466"/>
          </a:xfrm>
          <a:prstGeom prst="bentConnector3">
            <a:avLst>
              <a:gd name="adj1" fmla="val 1005454"/>
            </a:avLst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矩形: 圆角 24">
            <a:extLst>
              <a:ext uri="{FF2B5EF4-FFF2-40B4-BE49-F238E27FC236}">
                <a16:creationId xmlns:a16="http://schemas.microsoft.com/office/drawing/2014/main" id="{AB978F54-154B-413B-97E9-BEDF4DE1CD27}"/>
              </a:ext>
            </a:extLst>
          </p:cNvPr>
          <p:cNvSpPr/>
          <p:nvPr/>
        </p:nvSpPr>
        <p:spPr>
          <a:xfrm>
            <a:off x="663154" y="13339731"/>
            <a:ext cx="2760518" cy="107522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features</a:t>
            </a:r>
            <a:endParaRPr lang="zh-CN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8" name="文本框 107">
            <a:extLst>
              <a:ext uri="{FF2B5EF4-FFF2-40B4-BE49-F238E27FC236}">
                <a16:creationId xmlns:a16="http://schemas.microsoft.com/office/drawing/2014/main" id="{C767B888-32C2-4D5C-840A-1A0EAB548465}"/>
              </a:ext>
            </a:extLst>
          </p:cNvPr>
          <p:cNvSpPr txBox="1"/>
          <p:nvPr/>
        </p:nvSpPr>
        <p:spPr>
          <a:xfrm>
            <a:off x="24548258" y="18150077"/>
            <a:ext cx="10372927" cy="2800767"/>
          </a:xfrm>
          <a:prstGeom prst="rect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853364" indent="-853364">
              <a:buFont typeface="Wingdings" panose="05000000000000000000" pitchFamily="2" charset="2"/>
              <a:buChar char="Ø"/>
            </a:pPr>
            <a:r>
              <a:rPr lang="zh-CN" altLang="en-US" sz="4400" dirty="0">
                <a:latin typeface="Times New Roman" panose="02020603050405020304" pitchFamily="18" charset="0"/>
                <a:ea typeface="宋体" panose="02010600030101010101" pitchFamily="2" charset="-122"/>
              </a:rPr>
              <a:t>训练时间：</a:t>
            </a:r>
            <a:r>
              <a:rPr lang="en-US" altLang="zh-CN" sz="4400" dirty="0">
                <a:latin typeface="Times New Roman" panose="02020603050405020304" pitchFamily="18" charset="0"/>
                <a:ea typeface="宋体" panose="02010600030101010101" pitchFamily="2" charset="-122"/>
              </a:rPr>
              <a:t>8h / Epoch</a:t>
            </a:r>
          </a:p>
          <a:p>
            <a:endParaRPr lang="en-US" altLang="zh-CN" sz="4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853364" indent="-853364">
              <a:buFont typeface="Wingdings" panose="05000000000000000000" pitchFamily="2" charset="2"/>
              <a:buChar char="Ø"/>
            </a:pPr>
            <a:r>
              <a:rPr lang="zh-CN" altLang="en-US" sz="4400" dirty="0">
                <a:latin typeface="Times New Roman" panose="02020603050405020304" pitchFamily="18" charset="0"/>
                <a:ea typeface="宋体" panose="02010600030101010101" pitchFamily="2" charset="-122"/>
              </a:rPr>
              <a:t>线上成绩：</a:t>
            </a:r>
            <a:r>
              <a:rPr lang="en-US" altLang="zh-CN" sz="4400" dirty="0">
                <a:latin typeface="Times New Roman" panose="02020603050405020304" pitchFamily="18" charset="0"/>
                <a:ea typeface="宋体" panose="02010600030101010101" pitchFamily="2" charset="-122"/>
              </a:rPr>
              <a:t>1 Epoch</a:t>
            </a:r>
            <a:r>
              <a:rPr lang="zh-CN" altLang="en-US" sz="4400" dirty="0">
                <a:latin typeface="Times New Roman" panose="02020603050405020304" pitchFamily="18" charset="0"/>
                <a:ea typeface="宋体" panose="02010600030101010101" pitchFamily="2" charset="-122"/>
              </a:rPr>
              <a:t>，</a:t>
            </a:r>
            <a:r>
              <a:rPr lang="en-US" altLang="zh-CN" sz="4400" dirty="0">
                <a:latin typeface="Times New Roman" panose="02020603050405020304" pitchFamily="18" charset="0"/>
                <a:ea typeface="宋体" panose="02010600030101010101" pitchFamily="2" charset="-122"/>
              </a:rPr>
              <a:t>a</a:t>
            </a:r>
            <a:r>
              <a:rPr lang="zh-CN" altLang="en-US" sz="4400" dirty="0">
                <a:latin typeface="Times New Roman" panose="02020603050405020304" pitchFamily="18" charset="0"/>
                <a:ea typeface="宋体" panose="02010600030101010101" pitchFamily="2" charset="-122"/>
              </a:rPr>
              <a:t>榜：</a:t>
            </a:r>
            <a:r>
              <a:rPr lang="en-US" altLang="zh-CN" sz="4400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0.608+</a:t>
            </a:r>
          </a:p>
          <a:p>
            <a:r>
              <a:rPr lang="en-US" altLang="zh-CN" sz="4400" dirty="0">
                <a:latin typeface="Times New Roman" panose="02020603050405020304" pitchFamily="18" charset="0"/>
                <a:ea typeface="宋体" panose="02010600030101010101" pitchFamily="2" charset="-122"/>
              </a:rPr>
              <a:t>                             3 Epoch</a:t>
            </a:r>
            <a:r>
              <a:rPr lang="zh-CN" altLang="en-US" sz="4400" dirty="0">
                <a:latin typeface="Times New Roman" panose="02020603050405020304" pitchFamily="18" charset="0"/>
                <a:ea typeface="宋体" panose="02010600030101010101" pitchFamily="2" charset="-122"/>
              </a:rPr>
              <a:t>，</a:t>
            </a:r>
            <a:r>
              <a:rPr lang="en-US" altLang="zh-CN" sz="4400" dirty="0">
                <a:latin typeface="Times New Roman" panose="02020603050405020304" pitchFamily="18" charset="0"/>
                <a:ea typeface="宋体" panose="02010600030101010101" pitchFamily="2" charset="-122"/>
              </a:rPr>
              <a:t>a</a:t>
            </a:r>
            <a:r>
              <a:rPr lang="zh-CN" altLang="en-US" sz="4400" dirty="0">
                <a:latin typeface="Times New Roman" panose="02020603050405020304" pitchFamily="18" charset="0"/>
                <a:ea typeface="宋体" panose="02010600030101010101" pitchFamily="2" charset="-122"/>
              </a:rPr>
              <a:t>榜：</a:t>
            </a:r>
            <a:r>
              <a:rPr lang="en-US" altLang="zh-CN" sz="4400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0.610+</a:t>
            </a:r>
          </a:p>
        </p:txBody>
      </p:sp>
      <p:sp>
        <p:nvSpPr>
          <p:cNvPr id="99" name="箭头: 下 98">
            <a:extLst>
              <a:ext uri="{FF2B5EF4-FFF2-40B4-BE49-F238E27FC236}">
                <a16:creationId xmlns:a16="http://schemas.microsoft.com/office/drawing/2014/main" id="{F5BD016E-48DF-449B-AEA0-3D8F424B2389}"/>
              </a:ext>
            </a:extLst>
          </p:cNvPr>
          <p:cNvSpPr/>
          <p:nvPr/>
        </p:nvSpPr>
        <p:spPr>
          <a:xfrm>
            <a:off x="1752205" y="14510861"/>
            <a:ext cx="582415" cy="590355"/>
          </a:xfrm>
          <a:prstGeom prst="down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" name="箭头: 下 104">
            <a:extLst>
              <a:ext uri="{FF2B5EF4-FFF2-40B4-BE49-F238E27FC236}">
                <a16:creationId xmlns:a16="http://schemas.microsoft.com/office/drawing/2014/main" id="{F031FD6C-222E-452B-95CA-515360E28F53}"/>
              </a:ext>
            </a:extLst>
          </p:cNvPr>
          <p:cNvSpPr/>
          <p:nvPr/>
        </p:nvSpPr>
        <p:spPr>
          <a:xfrm>
            <a:off x="1866155" y="16420252"/>
            <a:ext cx="582415" cy="590355"/>
          </a:xfrm>
          <a:prstGeom prst="down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" name="箭头: 下 105">
            <a:extLst>
              <a:ext uri="{FF2B5EF4-FFF2-40B4-BE49-F238E27FC236}">
                <a16:creationId xmlns:a16="http://schemas.microsoft.com/office/drawing/2014/main" id="{CB5C213B-7B21-4D0F-A33D-26BAD6AFA84D}"/>
              </a:ext>
            </a:extLst>
          </p:cNvPr>
          <p:cNvSpPr/>
          <p:nvPr/>
        </p:nvSpPr>
        <p:spPr>
          <a:xfrm>
            <a:off x="10493130" y="18310632"/>
            <a:ext cx="582415" cy="590355"/>
          </a:xfrm>
          <a:prstGeom prst="down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762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1426"/>
    </mc:Choice>
    <mc:Fallback xmlns="">
      <p:transition spd="slow" advTm="101426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2399951" y="1079983"/>
            <a:ext cx="671986" cy="1751961"/>
          </a:xfrm>
          <a:prstGeom prst="rect">
            <a:avLst/>
          </a:prstGeom>
          <a:solidFill>
            <a:srgbClr val="96DB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87990" tIns="143995" rIns="287990" bIns="143995" rtlCol="0" anchor="ctr"/>
          <a:lstStyle/>
          <a:p>
            <a:pPr algn="ctr" defTabSz="2879720">
              <a:defRPr/>
            </a:pPr>
            <a:endParaRPr lang="zh-CN" altLang="en-US" sz="5880">
              <a:solidFill>
                <a:srgbClr val="E7E6E6">
                  <a:lumMod val="50000"/>
                </a:srgbClr>
              </a:solidFill>
              <a:latin typeface="Calibri"/>
              <a:ea typeface="宋体" panose="02010600030101010101" pitchFamily="2" charset="-122"/>
              <a:cs typeface="+mn-ea"/>
              <a:sym typeface="+mn-lt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3597525" y="1074220"/>
            <a:ext cx="5114897" cy="1645019"/>
          </a:xfrm>
          <a:prstGeom prst="rect">
            <a:avLst/>
          </a:prstGeom>
          <a:noFill/>
        </p:spPr>
        <p:txBody>
          <a:bodyPr wrap="none" lIns="287990" tIns="143995" rIns="287990" bIns="143995" rtlCol="0">
            <a:spAutoFit/>
          </a:bodyPr>
          <a:lstStyle/>
          <a:p>
            <a:r>
              <a:rPr lang="zh-CN" altLang="en-US" sz="8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语义匹配</a:t>
            </a:r>
          </a:p>
        </p:txBody>
      </p:sp>
      <p:sp>
        <p:nvSpPr>
          <p:cNvPr id="31" name="矩形: 圆角 30">
            <a:extLst>
              <a:ext uri="{FF2B5EF4-FFF2-40B4-BE49-F238E27FC236}">
                <a16:creationId xmlns:a16="http://schemas.microsoft.com/office/drawing/2014/main" id="{94FE2A32-C78B-44B5-A85C-0F71F39890D4}"/>
              </a:ext>
            </a:extLst>
          </p:cNvPr>
          <p:cNvSpPr/>
          <p:nvPr/>
        </p:nvSpPr>
        <p:spPr>
          <a:xfrm>
            <a:off x="22340418" y="13264792"/>
            <a:ext cx="2048122" cy="957514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|q - t|</a:t>
            </a:r>
          </a:p>
        </p:txBody>
      </p:sp>
      <p:sp>
        <p:nvSpPr>
          <p:cNvPr id="32" name="矩形: 圆角 31">
            <a:extLst>
              <a:ext uri="{FF2B5EF4-FFF2-40B4-BE49-F238E27FC236}">
                <a16:creationId xmlns:a16="http://schemas.microsoft.com/office/drawing/2014/main" id="{ED8099F0-8DD7-49BB-8036-784AD3F8FEA6}"/>
              </a:ext>
            </a:extLst>
          </p:cNvPr>
          <p:cNvSpPr/>
          <p:nvPr/>
        </p:nvSpPr>
        <p:spPr>
          <a:xfrm>
            <a:off x="25108116" y="13286401"/>
            <a:ext cx="2048122" cy="96964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|q * t|</a:t>
            </a:r>
          </a:p>
        </p:txBody>
      </p:sp>
      <p:sp>
        <p:nvSpPr>
          <p:cNvPr id="35" name="矩形: 圆角 34">
            <a:extLst>
              <a:ext uri="{FF2B5EF4-FFF2-40B4-BE49-F238E27FC236}">
                <a16:creationId xmlns:a16="http://schemas.microsoft.com/office/drawing/2014/main" id="{75FCA6BC-6640-4ECA-B5C3-E29D30DD0789}"/>
              </a:ext>
            </a:extLst>
          </p:cNvPr>
          <p:cNvSpPr/>
          <p:nvPr/>
        </p:nvSpPr>
        <p:spPr>
          <a:xfrm>
            <a:off x="17269166" y="13233614"/>
            <a:ext cx="3519323" cy="107522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MLP</a:t>
            </a:r>
            <a:endParaRPr lang="zh-CN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矩形: 圆角 35">
            <a:extLst>
              <a:ext uri="{FF2B5EF4-FFF2-40B4-BE49-F238E27FC236}">
                <a16:creationId xmlns:a16="http://schemas.microsoft.com/office/drawing/2014/main" id="{B735A859-A4CC-4A39-B6A1-D703B8FACF45}"/>
              </a:ext>
            </a:extLst>
          </p:cNvPr>
          <p:cNvSpPr/>
          <p:nvPr/>
        </p:nvSpPr>
        <p:spPr>
          <a:xfrm>
            <a:off x="23458240" y="17895132"/>
            <a:ext cx="5347873" cy="107522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MLP</a:t>
            </a:r>
            <a:endParaRPr lang="zh-CN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5" name="矩形: 圆角 234">
            <a:extLst>
              <a:ext uri="{FF2B5EF4-FFF2-40B4-BE49-F238E27FC236}">
                <a16:creationId xmlns:a16="http://schemas.microsoft.com/office/drawing/2014/main" id="{7AE4FC97-641C-4908-9B73-2FFA887A742C}"/>
              </a:ext>
            </a:extLst>
          </p:cNvPr>
          <p:cNvSpPr/>
          <p:nvPr/>
        </p:nvSpPr>
        <p:spPr>
          <a:xfrm>
            <a:off x="17602881" y="15327613"/>
            <a:ext cx="16525016" cy="107522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concatenate</a:t>
            </a:r>
            <a:endParaRPr lang="zh-CN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7" name="箭头: 下 236">
            <a:extLst>
              <a:ext uri="{FF2B5EF4-FFF2-40B4-BE49-F238E27FC236}">
                <a16:creationId xmlns:a16="http://schemas.microsoft.com/office/drawing/2014/main" id="{787A8FBE-0EA5-4D7C-B6A3-059CE3913085}"/>
              </a:ext>
            </a:extLst>
          </p:cNvPr>
          <p:cNvSpPr/>
          <p:nvPr/>
        </p:nvSpPr>
        <p:spPr>
          <a:xfrm>
            <a:off x="25848593" y="14737258"/>
            <a:ext cx="582415" cy="590355"/>
          </a:xfrm>
          <a:prstGeom prst="down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" name="矩形: 圆角 92">
            <a:extLst>
              <a:ext uri="{FF2B5EF4-FFF2-40B4-BE49-F238E27FC236}">
                <a16:creationId xmlns:a16="http://schemas.microsoft.com/office/drawing/2014/main" id="{01D9CECF-8F26-450B-8794-DFC54CDA9090}"/>
              </a:ext>
            </a:extLst>
          </p:cNvPr>
          <p:cNvSpPr/>
          <p:nvPr/>
        </p:nvSpPr>
        <p:spPr>
          <a:xfrm>
            <a:off x="23229854" y="9344178"/>
            <a:ext cx="9744672" cy="890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concatenate</a:t>
            </a:r>
            <a:endParaRPr lang="zh-CN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矩形: 圆角 4">
            <a:extLst>
              <a:ext uri="{FF2B5EF4-FFF2-40B4-BE49-F238E27FC236}">
                <a16:creationId xmlns:a16="http://schemas.microsoft.com/office/drawing/2014/main" id="{F8DE14DE-3870-44A5-95C5-8DB372290344}"/>
              </a:ext>
            </a:extLst>
          </p:cNvPr>
          <p:cNvSpPr/>
          <p:nvPr/>
        </p:nvSpPr>
        <p:spPr>
          <a:xfrm>
            <a:off x="24663363" y="4319042"/>
            <a:ext cx="2952877" cy="107522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query</a:t>
            </a:r>
            <a:endParaRPr lang="zh-CN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矩形: 圆角 24">
            <a:extLst>
              <a:ext uri="{FF2B5EF4-FFF2-40B4-BE49-F238E27FC236}">
                <a16:creationId xmlns:a16="http://schemas.microsoft.com/office/drawing/2014/main" id="{AB978F54-154B-413B-97E9-BEDF4DE1CD27}"/>
              </a:ext>
            </a:extLst>
          </p:cNvPr>
          <p:cNvSpPr/>
          <p:nvPr/>
        </p:nvSpPr>
        <p:spPr>
          <a:xfrm>
            <a:off x="29014020" y="4319042"/>
            <a:ext cx="2952877" cy="107522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title</a:t>
            </a:r>
            <a:endParaRPr lang="zh-CN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箭头: 下 159">
            <a:extLst>
              <a:ext uri="{FF2B5EF4-FFF2-40B4-BE49-F238E27FC236}">
                <a16:creationId xmlns:a16="http://schemas.microsoft.com/office/drawing/2014/main" id="{9F5721A0-705D-4653-B5AF-8C6A927FA67B}"/>
              </a:ext>
            </a:extLst>
          </p:cNvPr>
          <p:cNvSpPr/>
          <p:nvPr/>
        </p:nvSpPr>
        <p:spPr>
          <a:xfrm>
            <a:off x="25915715" y="5537186"/>
            <a:ext cx="851202" cy="605211"/>
          </a:xfrm>
          <a:prstGeom prst="down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箭头: 下 160">
            <a:extLst>
              <a:ext uri="{FF2B5EF4-FFF2-40B4-BE49-F238E27FC236}">
                <a16:creationId xmlns:a16="http://schemas.microsoft.com/office/drawing/2014/main" id="{6248421D-7192-440E-A73C-5F3B9EF68A6A}"/>
              </a:ext>
            </a:extLst>
          </p:cNvPr>
          <p:cNvSpPr/>
          <p:nvPr/>
        </p:nvSpPr>
        <p:spPr>
          <a:xfrm>
            <a:off x="30274434" y="5537187"/>
            <a:ext cx="851202" cy="588240"/>
          </a:xfrm>
          <a:prstGeom prst="down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矩形: 圆角 78">
            <a:extLst>
              <a:ext uri="{FF2B5EF4-FFF2-40B4-BE49-F238E27FC236}">
                <a16:creationId xmlns:a16="http://schemas.microsoft.com/office/drawing/2014/main" id="{8020954B-DFBD-41D1-A9D5-C30A122F7582}"/>
              </a:ext>
            </a:extLst>
          </p:cNvPr>
          <p:cNvSpPr/>
          <p:nvPr/>
        </p:nvSpPr>
        <p:spPr>
          <a:xfrm>
            <a:off x="23166325" y="6378957"/>
            <a:ext cx="9764438" cy="79672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BiLSTM</a:t>
            </a:r>
            <a:endParaRPr lang="zh-CN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矩形: 圆角 82">
            <a:extLst>
              <a:ext uri="{FF2B5EF4-FFF2-40B4-BE49-F238E27FC236}">
                <a16:creationId xmlns:a16="http://schemas.microsoft.com/office/drawing/2014/main" id="{B60EC83A-2890-4BB0-A1D1-C54419EDCB78}"/>
              </a:ext>
            </a:extLst>
          </p:cNvPr>
          <p:cNvSpPr/>
          <p:nvPr/>
        </p:nvSpPr>
        <p:spPr>
          <a:xfrm>
            <a:off x="23171775" y="7828427"/>
            <a:ext cx="9764438" cy="786549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BiLSTM</a:t>
            </a:r>
            <a:endParaRPr lang="zh-CN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0" name="直接箭头连接符 49">
            <a:extLst>
              <a:ext uri="{FF2B5EF4-FFF2-40B4-BE49-F238E27FC236}">
                <a16:creationId xmlns:a16="http://schemas.microsoft.com/office/drawing/2014/main" id="{8FA3BD4D-260B-4E43-AB53-541799644530}"/>
              </a:ext>
            </a:extLst>
          </p:cNvPr>
          <p:cNvCxnSpPr>
            <a:cxnSpLocks/>
          </p:cNvCxnSpPr>
          <p:nvPr/>
        </p:nvCxnSpPr>
        <p:spPr>
          <a:xfrm>
            <a:off x="24391883" y="7241969"/>
            <a:ext cx="0" cy="471161"/>
          </a:xfrm>
          <a:prstGeom prst="straightConnector1">
            <a:avLst/>
          </a:prstGeom>
          <a:noFill/>
          <a:ln w="57150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</p:cxnSp>
      <p:cxnSp>
        <p:nvCxnSpPr>
          <p:cNvPr id="51" name="直接箭头连接符 50">
            <a:extLst>
              <a:ext uri="{FF2B5EF4-FFF2-40B4-BE49-F238E27FC236}">
                <a16:creationId xmlns:a16="http://schemas.microsoft.com/office/drawing/2014/main" id="{0B489EF7-1C33-4540-8B23-568C0A8B5219}"/>
              </a:ext>
            </a:extLst>
          </p:cNvPr>
          <p:cNvCxnSpPr>
            <a:cxnSpLocks/>
          </p:cNvCxnSpPr>
          <p:nvPr/>
        </p:nvCxnSpPr>
        <p:spPr>
          <a:xfrm>
            <a:off x="25542781" y="7241968"/>
            <a:ext cx="0" cy="471161"/>
          </a:xfrm>
          <a:prstGeom prst="straightConnector1">
            <a:avLst/>
          </a:prstGeom>
          <a:noFill/>
          <a:ln w="57150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</p:cxnSp>
      <p:cxnSp>
        <p:nvCxnSpPr>
          <p:cNvPr id="52" name="直接箭头连接符 51">
            <a:extLst>
              <a:ext uri="{FF2B5EF4-FFF2-40B4-BE49-F238E27FC236}">
                <a16:creationId xmlns:a16="http://schemas.microsoft.com/office/drawing/2014/main" id="{276212B5-DB15-4948-9CD1-C4509DF15997}"/>
              </a:ext>
            </a:extLst>
          </p:cNvPr>
          <p:cNvCxnSpPr>
            <a:cxnSpLocks/>
          </p:cNvCxnSpPr>
          <p:nvPr/>
        </p:nvCxnSpPr>
        <p:spPr>
          <a:xfrm>
            <a:off x="26589102" y="7241968"/>
            <a:ext cx="0" cy="471161"/>
          </a:xfrm>
          <a:prstGeom prst="straightConnector1">
            <a:avLst/>
          </a:prstGeom>
          <a:noFill/>
          <a:ln w="57150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</p:cxnSp>
      <p:cxnSp>
        <p:nvCxnSpPr>
          <p:cNvPr id="53" name="直接箭头连接符 52">
            <a:extLst>
              <a:ext uri="{FF2B5EF4-FFF2-40B4-BE49-F238E27FC236}">
                <a16:creationId xmlns:a16="http://schemas.microsoft.com/office/drawing/2014/main" id="{4D518041-D826-4E92-8EC3-30E03A0B4352}"/>
              </a:ext>
            </a:extLst>
          </p:cNvPr>
          <p:cNvCxnSpPr>
            <a:cxnSpLocks/>
          </p:cNvCxnSpPr>
          <p:nvPr/>
        </p:nvCxnSpPr>
        <p:spPr>
          <a:xfrm>
            <a:off x="29602551" y="7241968"/>
            <a:ext cx="0" cy="471161"/>
          </a:xfrm>
          <a:prstGeom prst="straightConnector1">
            <a:avLst/>
          </a:prstGeom>
          <a:noFill/>
          <a:ln w="57150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</p:cxnSp>
      <p:cxnSp>
        <p:nvCxnSpPr>
          <p:cNvPr id="54" name="直接箭头连接符 53">
            <a:extLst>
              <a:ext uri="{FF2B5EF4-FFF2-40B4-BE49-F238E27FC236}">
                <a16:creationId xmlns:a16="http://schemas.microsoft.com/office/drawing/2014/main" id="{55750B0E-93EB-4CB5-90F8-F4E08CBCFC8B}"/>
              </a:ext>
            </a:extLst>
          </p:cNvPr>
          <p:cNvCxnSpPr>
            <a:cxnSpLocks/>
          </p:cNvCxnSpPr>
          <p:nvPr/>
        </p:nvCxnSpPr>
        <p:spPr>
          <a:xfrm>
            <a:off x="30638309" y="7241968"/>
            <a:ext cx="0" cy="471161"/>
          </a:xfrm>
          <a:prstGeom prst="straightConnector1">
            <a:avLst/>
          </a:prstGeom>
          <a:noFill/>
          <a:ln w="57150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</p:cxnSp>
      <p:cxnSp>
        <p:nvCxnSpPr>
          <p:cNvPr id="55" name="直接箭头连接符 54">
            <a:extLst>
              <a:ext uri="{FF2B5EF4-FFF2-40B4-BE49-F238E27FC236}">
                <a16:creationId xmlns:a16="http://schemas.microsoft.com/office/drawing/2014/main" id="{2AEC7D01-FB29-4183-A0F5-BCBDC6A1B82F}"/>
              </a:ext>
            </a:extLst>
          </p:cNvPr>
          <p:cNvCxnSpPr>
            <a:cxnSpLocks/>
          </p:cNvCxnSpPr>
          <p:nvPr/>
        </p:nvCxnSpPr>
        <p:spPr>
          <a:xfrm>
            <a:off x="31735469" y="7241968"/>
            <a:ext cx="0" cy="471161"/>
          </a:xfrm>
          <a:prstGeom prst="straightConnector1">
            <a:avLst/>
          </a:prstGeom>
          <a:noFill/>
          <a:ln w="57150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</p:cxnSp>
      <p:sp>
        <p:nvSpPr>
          <p:cNvPr id="56" name="箭头: 下 91">
            <a:extLst>
              <a:ext uri="{FF2B5EF4-FFF2-40B4-BE49-F238E27FC236}">
                <a16:creationId xmlns:a16="http://schemas.microsoft.com/office/drawing/2014/main" id="{1876C964-D41A-4D88-901F-CC20FA28FBC6}"/>
              </a:ext>
            </a:extLst>
          </p:cNvPr>
          <p:cNvSpPr/>
          <p:nvPr/>
        </p:nvSpPr>
        <p:spPr>
          <a:xfrm>
            <a:off x="27633029" y="8784992"/>
            <a:ext cx="728151" cy="538342"/>
          </a:xfrm>
          <a:prstGeom prst="downArrow">
            <a:avLst/>
          </a:prstGeom>
          <a:solidFill>
            <a:srgbClr val="C00000"/>
          </a:soli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C00000"/>
              </a:solidFill>
            </a:endParaRPr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2101C075-561E-4501-9141-0114EAD115DA}"/>
              </a:ext>
            </a:extLst>
          </p:cNvPr>
          <p:cNvSpPr/>
          <p:nvPr/>
        </p:nvSpPr>
        <p:spPr>
          <a:xfrm>
            <a:off x="22017380" y="6046546"/>
            <a:ext cx="12687601" cy="2788263"/>
          </a:xfrm>
          <a:prstGeom prst="rect">
            <a:avLst/>
          </a:prstGeom>
          <a:noFill/>
          <a:ln w="28575" cap="flat" cmpd="sng" algn="ctr">
            <a:solidFill>
              <a:srgbClr val="0070C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zh-CN" altLang="en-US" sz="4000"/>
          </a:p>
        </p:txBody>
      </p:sp>
      <p:cxnSp>
        <p:nvCxnSpPr>
          <p:cNvPr id="58" name="连接符: 肘形 223">
            <a:extLst>
              <a:ext uri="{FF2B5EF4-FFF2-40B4-BE49-F238E27FC236}">
                <a16:creationId xmlns:a16="http://schemas.microsoft.com/office/drawing/2014/main" id="{FEAB2C42-A6EE-4D76-95CC-540E61D0A605}"/>
              </a:ext>
            </a:extLst>
          </p:cNvPr>
          <p:cNvCxnSpPr/>
          <p:nvPr/>
        </p:nvCxnSpPr>
        <p:spPr>
          <a:xfrm rot="10800000" flipV="1">
            <a:off x="23160844" y="4773111"/>
            <a:ext cx="1492945" cy="4805131"/>
          </a:xfrm>
          <a:prstGeom prst="bentConnector3">
            <a:avLst>
              <a:gd name="adj1" fmla="val 224816"/>
            </a:avLst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连接符: 肘形 229">
            <a:extLst>
              <a:ext uri="{FF2B5EF4-FFF2-40B4-BE49-F238E27FC236}">
                <a16:creationId xmlns:a16="http://schemas.microsoft.com/office/drawing/2014/main" id="{3C00D29F-649E-4262-A64D-37ADA3A010D9}"/>
              </a:ext>
            </a:extLst>
          </p:cNvPr>
          <p:cNvCxnSpPr/>
          <p:nvPr/>
        </p:nvCxnSpPr>
        <p:spPr>
          <a:xfrm rot="10800000" flipH="1" flipV="1">
            <a:off x="23164278" y="6693776"/>
            <a:ext cx="4093" cy="2884466"/>
          </a:xfrm>
          <a:prstGeom prst="bentConnector3">
            <a:avLst>
              <a:gd name="adj1" fmla="val -5585145"/>
            </a:avLst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连接符: 肘形 247">
            <a:extLst>
              <a:ext uri="{FF2B5EF4-FFF2-40B4-BE49-F238E27FC236}">
                <a16:creationId xmlns:a16="http://schemas.microsoft.com/office/drawing/2014/main" id="{20323A08-EB46-4C8E-8B52-DA8D7709BFF5}"/>
              </a:ext>
            </a:extLst>
          </p:cNvPr>
          <p:cNvCxnSpPr/>
          <p:nvPr/>
        </p:nvCxnSpPr>
        <p:spPr>
          <a:xfrm>
            <a:off x="32010660" y="4992560"/>
            <a:ext cx="989113" cy="4805131"/>
          </a:xfrm>
          <a:prstGeom prst="bentConnector3">
            <a:avLst>
              <a:gd name="adj1" fmla="val 302402"/>
            </a:avLst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连接符: 肘形 250">
            <a:extLst>
              <a:ext uri="{FF2B5EF4-FFF2-40B4-BE49-F238E27FC236}">
                <a16:creationId xmlns:a16="http://schemas.microsoft.com/office/drawing/2014/main" id="{2488E938-6DF0-4261-8835-9E7D01F197BC}"/>
              </a:ext>
            </a:extLst>
          </p:cNvPr>
          <p:cNvCxnSpPr/>
          <p:nvPr/>
        </p:nvCxnSpPr>
        <p:spPr>
          <a:xfrm>
            <a:off x="32976802" y="6913225"/>
            <a:ext cx="25247" cy="2884466"/>
          </a:xfrm>
          <a:prstGeom prst="bentConnector3">
            <a:avLst>
              <a:gd name="adj1" fmla="val 1005454"/>
            </a:avLst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圆角 24">
            <a:extLst>
              <a:ext uri="{FF2B5EF4-FFF2-40B4-BE49-F238E27FC236}">
                <a16:creationId xmlns:a16="http://schemas.microsoft.com/office/drawing/2014/main" id="{AB978F54-154B-413B-97E9-BEDF4DE1CD27}"/>
              </a:ext>
            </a:extLst>
          </p:cNvPr>
          <p:cNvSpPr/>
          <p:nvPr/>
        </p:nvSpPr>
        <p:spPr>
          <a:xfrm>
            <a:off x="17269167" y="11147264"/>
            <a:ext cx="3519323" cy="107522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features</a:t>
            </a:r>
            <a:endParaRPr lang="zh-CN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3" name="矩形: 圆角 34">
            <a:extLst>
              <a:ext uri="{FF2B5EF4-FFF2-40B4-BE49-F238E27FC236}">
                <a16:creationId xmlns:a16="http://schemas.microsoft.com/office/drawing/2014/main" id="{75FCA6BC-6640-4ECA-B5C3-E29D30DD0789}"/>
              </a:ext>
            </a:extLst>
          </p:cNvPr>
          <p:cNvSpPr/>
          <p:nvPr/>
        </p:nvSpPr>
        <p:spPr>
          <a:xfrm>
            <a:off x="22481902" y="11113653"/>
            <a:ext cx="5134338" cy="107522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GlobalMaxPool1D</a:t>
            </a:r>
            <a:endParaRPr lang="zh-CN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4" name="矩形: 圆角 34">
            <a:extLst>
              <a:ext uri="{FF2B5EF4-FFF2-40B4-BE49-F238E27FC236}">
                <a16:creationId xmlns:a16="http://schemas.microsoft.com/office/drawing/2014/main" id="{75FCA6BC-6640-4ECA-B5C3-E29D30DD0789}"/>
              </a:ext>
            </a:extLst>
          </p:cNvPr>
          <p:cNvSpPr/>
          <p:nvPr/>
        </p:nvSpPr>
        <p:spPr>
          <a:xfrm>
            <a:off x="28687643" y="11113653"/>
            <a:ext cx="5916345" cy="107522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GlobalAveragePooling1D</a:t>
            </a:r>
            <a:endParaRPr lang="zh-CN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5" name="矩形: 圆角 30">
            <a:extLst>
              <a:ext uri="{FF2B5EF4-FFF2-40B4-BE49-F238E27FC236}">
                <a16:creationId xmlns:a16="http://schemas.microsoft.com/office/drawing/2014/main" id="{94FE2A32-C78B-44B5-A85C-0F71F39890D4}"/>
              </a:ext>
            </a:extLst>
          </p:cNvPr>
          <p:cNvSpPr/>
          <p:nvPr/>
        </p:nvSpPr>
        <p:spPr>
          <a:xfrm>
            <a:off x="28709895" y="13272571"/>
            <a:ext cx="2048122" cy="957514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|q - t|</a:t>
            </a:r>
          </a:p>
        </p:txBody>
      </p:sp>
      <p:sp>
        <p:nvSpPr>
          <p:cNvPr id="76" name="矩形: 圆角 31">
            <a:extLst>
              <a:ext uri="{FF2B5EF4-FFF2-40B4-BE49-F238E27FC236}">
                <a16:creationId xmlns:a16="http://schemas.microsoft.com/office/drawing/2014/main" id="{ED8099F0-8DD7-49BB-8036-784AD3F8FEA6}"/>
              </a:ext>
            </a:extLst>
          </p:cNvPr>
          <p:cNvSpPr/>
          <p:nvPr/>
        </p:nvSpPr>
        <p:spPr>
          <a:xfrm>
            <a:off x="31746060" y="13233614"/>
            <a:ext cx="2048122" cy="96964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|q * t|</a:t>
            </a:r>
          </a:p>
        </p:txBody>
      </p:sp>
      <p:sp>
        <p:nvSpPr>
          <p:cNvPr id="77" name="文本框 76">
            <a:extLst>
              <a:ext uri="{FF2B5EF4-FFF2-40B4-BE49-F238E27FC236}">
                <a16:creationId xmlns:a16="http://schemas.microsoft.com/office/drawing/2014/main" id="{C767B888-32C2-4D5C-840A-1A0EAB548465}"/>
              </a:ext>
            </a:extLst>
          </p:cNvPr>
          <p:cNvSpPr txBox="1"/>
          <p:nvPr/>
        </p:nvSpPr>
        <p:spPr>
          <a:xfrm>
            <a:off x="2010620" y="6953174"/>
            <a:ext cx="11693866" cy="5509200"/>
          </a:xfrm>
          <a:prstGeom prst="rect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sz="7200" dirty="0">
                <a:latin typeface="Times New Roman" panose="02020603050405020304" pitchFamily="18" charset="0"/>
                <a:ea typeface="宋体" panose="02010600030101010101" pitchFamily="2" charset="-122"/>
              </a:rPr>
              <a:t>模型结构：</a:t>
            </a:r>
            <a:endParaRPr lang="en-US" altLang="zh-CN" sz="72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endParaRPr lang="en-US" altLang="zh-CN" sz="60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916212" lvl="1" indent="-853364">
              <a:buFont typeface="Wingdings" panose="05000000000000000000" pitchFamily="2" charset="2"/>
              <a:buChar char="Ø"/>
            </a:pPr>
            <a:r>
              <a:rPr lang="zh-CN" altLang="en-US" sz="4400" dirty="0">
                <a:latin typeface="Times New Roman" panose="02020603050405020304" pitchFamily="18" charset="0"/>
                <a:ea typeface="宋体" panose="02010600030101010101" pitchFamily="2" charset="-122"/>
              </a:rPr>
              <a:t>参考</a:t>
            </a:r>
            <a:r>
              <a:rPr lang="en-US" altLang="zh-CN" sz="44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FastText</a:t>
            </a:r>
            <a:r>
              <a:rPr lang="zh-CN" altLang="en-US" sz="4400" dirty="0">
                <a:latin typeface="Times New Roman" panose="02020603050405020304" pitchFamily="18" charset="0"/>
                <a:ea typeface="宋体" panose="02010600030101010101" pitchFamily="2" charset="-122"/>
              </a:rPr>
              <a:t>分类训练速度快效果</a:t>
            </a:r>
            <a:endParaRPr lang="en-US" altLang="zh-CN" sz="4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endParaRPr lang="en-US" altLang="zh-CN" sz="4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916212" lvl="1" indent="-853364">
              <a:buFont typeface="Wingdings" panose="05000000000000000000" pitchFamily="2" charset="2"/>
              <a:buChar char="Ø"/>
            </a:pPr>
            <a:r>
              <a:rPr lang="zh-CN" altLang="en-US" sz="4400" dirty="0">
                <a:latin typeface="Times New Roman" panose="02020603050405020304" pitchFamily="18" charset="0"/>
                <a:ea typeface="宋体" panose="02010600030101010101" pitchFamily="2" charset="-122"/>
              </a:rPr>
              <a:t>训练时间：</a:t>
            </a:r>
            <a:r>
              <a:rPr lang="en-US" altLang="zh-CN" sz="4400" dirty="0">
                <a:latin typeface="Times New Roman" panose="02020603050405020304" pitchFamily="18" charset="0"/>
                <a:ea typeface="宋体" panose="02010600030101010101" pitchFamily="2" charset="-122"/>
              </a:rPr>
              <a:t>4.5h</a:t>
            </a:r>
          </a:p>
          <a:p>
            <a:endParaRPr lang="en-US" altLang="zh-CN" sz="4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916212" lvl="1" indent="-853364">
              <a:buFont typeface="Wingdings" panose="05000000000000000000" pitchFamily="2" charset="2"/>
              <a:buChar char="Ø"/>
            </a:pPr>
            <a:r>
              <a:rPr lang="zh-CN" altLang="en-US" sz="4400" dirty="0">
                <a:latin typeface="Times New Roman" panose="02020603050405020304" pitchFamily="18" charset="0"/>
                <a:ea typeface="宋体" panose="02010600030101010101" pitchFamily="2" charset="-122"/>
              </a:rPr>
              <a:t>线上成绩：</a:t>
            </a:r>
            <a:r>
              <a:rPr lang="en-US" altLang="zh-CN" sz="4400" dirty="0">
                <a:latin typeface="Times New Roman" panose="02020603050405020304" pitchFamily="18" charset="0"/>
                <a:ea typeface="宋体" panose="02010600030101010101" pitchFamily="2" charset="-122"/>
              </a:rPr>
              <a:t>1 Epoch</a:t>
            </a:r>
            <a:r>
              <a:rPr lang="zh-CN" altLang="en-US" sz="4400" dirty="0">
                <a:latin typeface="Times New Roman" panose="02020603050405020304" pitchFamily="18" charset="0"/>
                <a:ea typeface="宋体" panose="02010600030101010101" pitchFamily="2" charset="-122"/>
              </a:rPr>
              <a:t>，</a:t>
            </a:r>
            <a:r>
              <a:rPr lang="en-US" altLang="zh-CN" sz="4400" dirty="0">
                <a:latin typeface="Times New Roman" panose="02020603050405020304" pitchFamily="18" charset="0"/>
                <a:ea typeface="宋体" panose="02010600030101010101" pitchFamily="2" charset="-122"/>
              </a:rPr>
              <a:t>a</a:t>
            </a:r>
            <a:r>
              <a:rPr lang="zh-CN" altLang="en-US" sz="4400" dirty="0">
                <a:latin typeface="Times New Roman" panose="02020603050405020304" pitchFamily="18" charset="0"/>
                <a:ea typeface="宋体" panose="02010600030101010101" pitchFamily="2" charset="-122"/>
              </a:rPr>
              <a:t>榜：</a:t>
            </a:r>
            <a:r>
              <a:rPr lang="en-US" altLang="zh-CN" sz="4400" dirty="0">
                <a:latin typeface="Times New Roman" panose="02020603050405020304" pitchFamily="18" charset="0"/>
                <a:ea typeface="宋体" panose="02010600030101010101" pitchFamily="2" charset="-122"/>
              </a:rPr>
              <a:t>~ 0.605</a:t>
            </a:r>
          </a:p>
        </p:txBody>
      </p:sp>
      <p:cxnSp>
        <p:nvCxnSpPr>
          <p:cNvPr id="43" name="连接符: 肘形 229">
            <a:extLst>
              <a:ext uri="{FF2B5EF4-FFF2-40B4-BE49-F238E27FC236}">
                <a16:creationId xmlns:a16="http://schemas.microsoft.com/office/drawing/2014/main" id="{106FA0F0-CE51-44BA-B82D-4D18AB3CAD25}"/>
              </a:ext>
            </a:extLst>
          </p:cNvPr>
          <p:cNvCxnSpPr>
            <a:cxnSpLocks/>
            <a:stCxn id="93" idx="2"/>
            <a:endCxn id="73" idx="0"/>
          </p:cNvCxnSpPr>
          <p:nvPr/>
        </p:nvCxnSpPr>
        <p:spPr>
          <a:xfrm rot="5400000">
            <a:off x="26136085" y="9147548"/>
            <a:ext cx="879092" cy="3053119"/>
          </a:xfrm>
          <a:prstGeom prst="bentConnector3">
            <a:avLst>
              <a:gd name="adj1" fmla="val 50000"/>
            </a:avLst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连接符: 肘形 229">
            <a:extLst>
              <a:ext uri="{FF2B5EF4-FFF2-40B4-BE49-F238E27FC236}">
                <a16:creationId xmlns:a16="http://schemas.microsoft.com/office/drawing/2014/main" id="{12137ECB-4DEB-4BB8-82B6-9C8EB41AC81B}"/>
              </a:ext>
            </a:extLst>
          </p:cNvPr>
          <p:cNvCxnSpPr>
            <a:cxnSpLocks/>
            <a:stCxn id="93" idx="2"/>
            <a:endCxn id="74" idx="0"/>
          </p:cNvCxnSpPr>
          <p:nvPr/>
        </p:nvCxnSpPr>
        <p:spPr>
          <a:xfrm rot="16200000" flipH="1">
            <a:off x="29434457" y="8902294"/>
            <a:ext cx="879092" cy="3543626"/>
          </a:xfrm>
          <a:prstGeom prst="bentConnector3">
            <a:avLst>
              <a:gd name="adj1" fmla="val 50000"/>
            </a:avLst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3904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832"/>
    </mc:Choice>
    <mc:Fallback xmlns="">
      <p:transition spd="slow" advTm="24832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组合 32">
            <a:extLst>
              <a:ext uri="{FF2B5EF4-FFF2-40B4-BE49-F238E27FC236}">
                <a16:creationId xmlns:a16="http://schemas.microsoft.com/office/drawing/2014/main" id="{AC5A03D6-4E60-408A-AA09-2DEDF04077F4}"/>
              </a:ext>
            </a:extLst>
          </p:cNvPr>
          <p:cNvGrpSpPr/>
          <p:nvPr/>
        </p:nvGrpSpPr>
        <p:grpSpPr>
          <a:xfrm>
            <a:off x="4268912" y="9241716"/>
            <a:ext cx="4698721" cy="3175243"/>
            <a:chOff x="1379322" y="2154042"/>
            <a:chExt cx="3824669" cy="2318563"/>
          </a:xfrm>
        </p:grpSpPr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76EC4F34-95AE-4594-A06C-C2C4061B76DE}"/>
                </a:ext>
              </a:extLst>
            </p:cNvPr>
            <p:cNvSpPr txBox="1"/>
            <p:nvPr/>
          </p:nvSpPr>
          <p:spPr>
            <a:xfrm>
              <a:off x="1379322" y="3416334"/>
              <a:ext cx="3824669" cy="10562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8800" b="1" dirty="0">
                  <a:latin typeface="Segoe UI" panose="020B0502040204020203" pitchFamily="34" charset="0"/>
                  <a:ea typeface="黑体" panose="02010609060101010101" pitchFamily="49" charset="-122"/>
                  <a:cs typeface="Segoe UI" panose="020B0502040204020203" pitchFamily="34" charset="0"/>
                </a:rPr>
                <a:t>团队介绍</a:t>
              </a:r>
              <a:endParaRPr lang="zh-CN" altLang="en-US" sz="8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A261A93F-6C8A-451D-892C-8A7BC6BC3879}"/>
                </a:ext>
              </a:extLst>
            </p:cNvPr>
            <p:cNvSpPr txBox="1"/>
            <p:nvPr/>
          </p:nvSpPr>
          <p:spPr>
            <a:xfrm>
              <a:off x="2983590" y="2154042"/>
              <a:ext cx="616133" cy="10562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8800" b="1" dirty="0"/>
                <a:t>1</a:t>
              </a:r>
              <a:endParaRPr lang="zh-CN" altLang="en-US" sz="8800" b="1" dirty="0"/>
            </a:p>
          </p:txBody>
        </p:sp>
      </p:grp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1BA51CBD-840C-4EAA-B874-68B6F81C9CF4}"/>
              </a:ext>
            </a:extLst>
          </p:cNvPr>
          <p:cNvGrpSpPr/>
          <p:nvPr/>
        </p:nvGrpSpPr>
        <p:grpSpPr>
          <a:xfrm>
            <a:off x="10780963" y="9238581"/>
            <a:ext cx="5182764" cy="3473624"/>
            <a:chOff x="3058163" y="1149098"/>
            <a:chExt cx="5182764" cy="3473624"/>
          </a:xfrm>
        </p:grpSpPr>
        <p:cxnSp>
          <p:nvCxnSpPr>
            <p:cNvPr id="39" name="直接连接符 38">
              <a:extLst>
                <a:ext uri="{FF2B5EF4-FFF2-40B4-BE49-F238E27FC236}">
                  <a16:creationId xmlns:a16="http://schemas.microsoft.com/office/drawing/2014/main" id="{9282C6F3-4E1F-409F-BEE5-1697E92A3815}"/>
                </a:ext>
              </a:extLst>
            </p:cNvPr>
            <p:cNvCxnSpPr/>
            <p:nvPr/>
          </p:nvCxnSpPr>
          <p:spPr>
            <a:xfrm>
              <a:off x="3058163" y="2883853"/>
              <a:ext cx="0" cy="228600"/>
            </a:xfrm>
            <a:prstGeom prst="line">
              <a:avLst/>
            </a:prstGeom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4C75FEEE-374D-4A4A-AAE1-A0B3420287E5}"/>
                </a:ext>
              </a:extLst>
            </p:cNvPr>
            <p:cNvSpPr txBox="1"/>
            <p:nvPr/>
          </p:nvSpPr>
          <p:spPr>
            <a:xfrm>
              <a:off x="3542205" y="2804081"/>
              <a:ext cx="4698722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8800" b="1" dirty="0">
                  <a:latin typeface="Segoe UI" panose="020B0502040204020203" pitchFamily="34" charset="0"/>
                  <a:ea typeface="黑体" panose="02010609060101010101" pitchFamily="49" charset="-122"/>
                  <a:cs typeface="Segoe UI" panose="020B0502040204020203" pitchFamily="34" charset="0"/>
                </a:rPr>
                <a:t>赛题分析</a:t>
              </a:r>
              <a:endParaRPr lang="zh-CN" altLang="en-US" sz="8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5739EFA1-BCD1-4AC1-8F89-B02F6E73A038}"/>
                </a:ext>
              </a:extLst>
            </p:cNvPr>
            <p:cNvSpPr txBox="1"/>
            <p:nvPr/>
          </p:nvSpPr>
          <p:spPr>
            <a:xfrm>
              <a:off x="3542205" y="3514726"/>
              <a:ext cx="2268142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zh-CN" sz="6600" dirty="0">
                <a:solidFill>
                  <a:srgbClr val="242D5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40794BFF-12F4-4B50-AE01-C423085AE818}"/>
                </a:ext>
              </a:extLst>
            </p:cNvPr>
            <p:cNvSpPr txBox="1"/>
            <p:nvPr/>
          </p:nvSpPr>
          <p:spPr>
            <a:xfrm>
              <a:off x="5513097" y="1149098"/>
              <a:ext cx="756938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8800" b="1" dirty="0"/>
                <a:t>2</a:t>
              </a:r>
              <a:endParaRPr lang="zh-CN" altLang="en-US" sz="8800" b="1" dirty="0"/>
            </a:p>
          </p:txBody>
        </p:sp>
      </p:grp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C3F87648-3254-427D-BFC3-C8ED64855E72}"/>
              </a:ext>
            </a:extLst>
          </p:cNvPr>
          <p:cNvGrpSpPr/>
          <p:nvPr/>
        </p:nvGrpSpPr>
        <p:grpSpPr>
          <a:xfrm>
            <a:off x="24585740" y="9174355"/>
            <a:ext cx="5845923" cy="3101533"/>
            <a:chOff x="9337043" y="1139270"/>
            <a:chExt cx="5025286" cy="3101533"/>
          </a:xfrm>
        </p:grpSpPr>
        <p:cxnSp>
          <p:nvCxnSpPr>
            <p:cNvPr id="44" name="直接连接符 43">
              <a:extLst>
                <a:ext uri="{FF2B5EF4-FFF2-40B4-BE49-F238E27FC236}">
                  <a16:creationId xmlns:a16="http://schemas.microsoft.com/office/drawing/2014/main" id="{08D3722A-FE53-4632-B3D0-5DE9D165EB84}"/>
                </a:ext>
              </a:extLst>
            </p:cNvPr>
            <p:cNvCxnSpPr/>
            <p:nvPr/>
          </p:nvCxnSpPr>
          <p:spPr>
            <a:xfrm>
              <a:off x="9337043" y="2883853"/>
              <a:ext cx="0" cy="228600"/>
            </a:xfrm>
            <a:prstGeom prst="line">
              <a:avLst/>
            </a:prstGeom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5" name="组合 44">
              <a:extLst>
                <a:ext uri="{FF2B5EF4-FFF2-40B4-BE49-F238E27FC236}">
                  <a16:creationId xmlns:a16="http://schemas.microsoft.com/office/drawing/2014/main" id="{D820CF85-5644-4623-B5C4-10BC923F7EF2}"/>
                </a:ext>
              </a:extLst>
            </p:cNvPr>
            <p:cNvGrpSpPr/>
            <p:nvPr/>
          </p:nvGrpSpPr>
          <p:grpSpPr>
            <a:xfrm>
              <a:off x="9504683" y="1139270"/>
              <a:ext cx="4857646" cy="3101533"/>
              <a:chOff x="9504683" y="1139270"/>
              <a:chExt cx="4857646" cy="3101533"/>
            </a:xfrm>
          </p:grpSpPr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06DE0AE2-26A3-4C16-97FE-0496FB85DED1}"/>
                  </a:ext>
                </a:extLst>
              </p:cNvPr>
              <p:cNvSpPr txBox="1"/>
              <p:nvPr/>
            </p:nvSpPr>
            <p:spPr>
              <a:xfrm>
                <a:off x="9504683" y="2794253"/>
                <a:ext cx="4857646" cy="14465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8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   语义匹配</a:t>
                </a:r>
                <a:endParaRPr lang="zh-CN" altLang="en-US" sz="8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9BCD2733-207F-41C3-9249-9B05FEC1D38F}"/>
                  </a:ext>
                </a:extLst>
              </p:cNvPr>
              <p:cNvSpPr txBox="1"/>
              <p:nvPr/>
            </p:nvSpPr>
            <p:spPr>
              <a:xfrm>
                <a:off x="11933506" y="1139270"/>
                <a:ext cx="650681" cy="14465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8800" b="1" dirty="0"/>
                  <a:t>4</a:t>
                </a:r>
                <a:endParaRPr lang="zh-CN" altLang="en-US" sz="8800" b="1" dirty="0"/>
              </a:p>
            </p:txBody>
          </p:sp>
        </p:grpSp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8BFC893F-719F-41D1-8177-D7D6B04A0946}"/>
              </a:ext>
            </a:extLst>
          </p:cNvPr>
          <p:cNvGrpSpPr/>
          <p:nvPr/>
        </p:nvGrpSpPr>
        <p:grpSpPr>
          <a:xfrm>
            <a:off x="17777057" y="9174355"/>
            <a:ext cx="5400383" cy="3127226"/>
            <a:chOff x="6670043" y="1585072"/>
            <a:chExt cx="5400383" cy="3127226"/>
          </a:xfrm>
        </p:grpSpPr>
        <p:sp>
          <p:nvSpPr>
            <p:cNvPr id="50" name="文本框 49">
              <a:extLst>
                <a:ext uri="{FF2B5EF4-FFF2-40B4-BE49-F238E27FC236}">
                  <a16:creationId xmlns:a16="http://schemas.microsoft.com/office/drawing/2014/main" id="{8BBBDFE2-C66C-47B2-A98A-F5D10B4B09F6}"/>
                </a:ext>
              </a:extLst>
            </p:cNvPr>
            <p:cNvSpPr txBox="1"/>
            <p:nvPr/>
          </p:nvSpPr>
          <p:spPr>
            <a:xfrm>
              <a:off x="7352468" y="3265748"/>
              <a:ext cx="4717958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8800" b="1" dirty="0" smtClean="0">
                  <a:latin typeface="Segoe UI" panose="020B0502040204020203" pitchFamily="34" charset="0"/>
                  <a:ea typeface="黑体" panose="02010609060101010101" pitchFamily="49" charset="-122"/>
                  <a:cs typeface="Segoe UI" panose="020B0502040204020203" pitchFamily="34" charset="0"/>
                </a:rPr>
                <a:t>特征工程</a:t>
              </a:r>
              <a:endParaRPr lang="zh-CN" altLang="en-US" sz="8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2" name="文本框 51">
              <a:extLst>
                <a:ext uri="{FF2B5EF4-FFF2-40B4-BE49-F238E27FC236}">
                  <a16:creationId xmlns:a16="http://schemas.microsoft.com/office/drawing/2014/main" id="{3A87BE0A-516F-4A2F-B2D0-732C2CDD259C}"/>
                </a:ext>
              </a:extLst>
            </p:cNvPr>
            <p:cNvSpPr txBox="1"/>
            <p:nvPr/>
          </p:nvSpPr>
          <p:spPr>
            <a:xfrm>
              <a:off x="8837543" y="1585072"/>
              <a:ext cx="1011815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8800" b="1" dirty="0" smtClean="0">
                  <a:solidFill>
                    <a:srgbClr val="5FB4F5"/>
                  </a:solidFill>
                </a:rPr>
                <a:t> </a:t>
              </a:r>
              <a:r>
                <a:rPr lang="en-US" altLang="zh-CN" sz="8800" b="1" dirty="0" smtClean="0"/>
                <a:t>3</a:t>
              </a:r>
              <a:endParaRPr lang="zh-CN" altLang="en-US" sz="8800" b="1" dirty="0"/>
            </a:p>
          </p:txBody>
        </p:sp>
        <p:cxnSp>
          <p:nvCxnSpPr>
            <p:cNvPr id="53" name="直接连接符 52">
              <a:extLst>
                <a:ext uri="{FF2B5EF4-FFF2-40B4-BE49-F238E27FC236}">
                  <a16:creationId xmlns:a16="http://schemas.microsoft.com/office/drawing/2014/main" id="{BBD4E792-8B15-4C8D-B41F-AD6EF8947EED}"/>
                </a:ext>
              </a:extLst>
            </p:cNvPr>
            <p:cNvCxnSpPr>
              <a:cxnSpLocks/>
            </p:cNvCxnSpPr>
            <p:nvPr/>
          </p:nvCxnSpPr>
          <p:spPr>
            <a:xfrm>
              <a:off x="6670043" y="3240055"/>
              <a:ext cx="0" cy="308372"/>
            </a:xfrm>
            <a:prstGeom prst="line">
              <a:avLst/>
            </a:prstGeom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C3F87648-3254-427D-BFC3-C8ED64855E72}"/>
              </a:ext>
            </a:extLst>
          </p:cNvPr>
          <p:cNvGrpSpPr/>
          <p:nvPr/>
        </p:nvGrpSpPr>
        <p:grpSpPr>
          <a:xfrm>
            <a:off x="33270841" y="9174355"/>
            <a:ext cx="4722615" cy="3101533"/>
            <a:chOff x="9337043" y="1201346"/>
            <a:chExt cx="4722615" cy="3101533"/>
          </a:xfrm>
        </p:grpSpPr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08D3722A-FE53-4632-B3D0-5DE9D165EB84}"/>
                </a:ext>
              </a:extLst>
            </p:cNvPr>
            <p:cNvCxnSpPr/>
            <p:nvPr/>
          </p:nvCxnSpPr>
          <p:spPr>
            <a:xfrm>
              <a:off x="9337043" y="2883853"/>
              <a:ext cx="0" cy="228600"/>
            </a:xfrm>
            <a:prstGeom prst="line">
              <a:avLst/>
            </a:prstGeom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D820CF85-5644-4623-B5C4-10BC923F7EF2}"/>
                </a:ext>
              </a:extLst>
            </p:cNvPr>
            <p:cNvGrpSpPr/>
            <p:nvPr/>
          </p:nvGrpSpPr>
          <p:grpSpPr>
            <a:xfrm>
              <a:off x="9341700" y="1201346"/>
              <a:ext cx="4717958" cy="3101533"/>
              <a:chOff x="9341700" y="1201346"/>
              <a:chExt cx="4717958" cy="3101533"/>
            </a:xfrm>
          </p:grpSpPr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06DE0AE2-26A3-4C16-97FE-0496FB85DED1}"/>
                  </a:ext>
                </a:extLst>
              </p:cNvPr>
              <p:cNvSpPr txBox="1"/>
              <p:nvPr/>
            </p:nvSpPr>
            <p:spPr>
              <a:xfrm>
                <a:off x="9341700" y="2856329"/>
                <a:ext cx="4717958" cy="14465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8800" b="1" dirty="0">
                    <a:solidFill>
                      <a:srgbClr val="5FB4F5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总结改进</a:t>
                </a:r>
                <a:endParaRPr lang="zh-CN" altLang="en-US" sz="9600" b="1" dirty="0">
                  <a:solidFill>
                    <a:srgbClr val="5FB4F5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9BCD2733-207F-41C3-9249-9B05FEC1D38F}"/>
                  </a:ext>
                </a:extLst>
              </p:cNvPr>
              <p:cNvSpPr txBox="1"/>
              <p:nvPr/>
            </p:nvSpPr>
            <p:spPr>
              <a:xfrm>
                <a:off x="11322210" y="1201346"/>
                <a:ext cx="756938" cy="14465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8800" b="1" dirty="0">
                    <a:solidFill>
                      <a:srgbClr val="5FB4F5"/>
                    </a:solidFill>
                  </a:rPr>
                  <a:t>5</a:t>
                </a:r>
                <a:endParaRPr lang="zh-CN" altLang="en-US" sz="8800" b="1" dirty="0">
                  <a:solidFill>
                    <a:srgbClr val="5FB4F5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61156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529"/>
    </mc:Choice>
    <mc:Fallback xmlns="">
      <p:transition advTm="25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"/>
                            </p:stCondLst>
                            <p:childTnLst>
                              <p:par>
                                <p:cTn id="1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700"/>
                            </p:stCondLst>
                            <p:childTnLst>
                              <p:par>
                                <p:cTn id="1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200"/>
                            </p:stCondLst>
                            <p:childTnLst>
                              <p:par>
                                <p:cTn id="2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700"/>
                            </p:stCondLst>
                            <p:childTnLst>
                              <p:par>
                                <p:cTn id="3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2399951" y="1079983"/>
            <a:ext cx="671986" cy="1751961"/>
          </a:xfrm>
          <a:prstGeom prst="rect">
            <a:avLst/>
          </a:prstGeom>
          <a:solidFill>
            <a:srgbClr val="96DB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87990" tIns="143995" rIns="287990" bIns="143995" rtlCol="0" anchor="ctr"/>
          <a:lstStyle/>
          <a:p>
            <a:pPr algn="ctr" defTabSz="2879720">
              <a:defRPr/>
            </a:pPr>
            <a:endParaRPr lang="zh-CN" altLang="en-US" sz="5880">
              <a:solidFill>
                <a:srgbClr val="E7E6E6">
                  <a:lumMod val="50000"/>
                </a:srgbClr>
              </a:solidFill>
              <a:latin typeface="Calibri"/>
              <a:ea typeface="宋体" panose="02010600030101010101" pitchFamily="2" charset="-122"/>
              <a:cs typeface="+mn-ea"/>
              <a:sym typeface="+mn-lt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3309493" y="1167148"/>
            <a:ext cx="5095661" cy="1645019"/>
          </a:xfrm>
          <a:prstGeom prst="rect">
            <a:avLst/>
          </a:prstGeom>
          <a:noFill/>
        </p:spPr>
        <p:txBody>
          <a:bodyPr wrap="none" lIns="287990" tIns="143995" rIns="287990" bIns="143995" rtlCol="0">
            <a:spAutoFit/>
          </a:bodyPr>
          <a:lstStyle/>
          <a:p>
            <a:pPr defTabSz="2879720">
              <a:defRPr/>
            </a:pPr>
            <a:r>
              <a:rPr lang="zh-CN" altLang="en-US" sz="8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总结改进</a:t>
            </a:r>
            <a:endParaRPr lang="zh-CN" altLang="en-US" sz="8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C3614EBE-94BB-4F55-958B-BF7A66DDDF0E}"/>
              </a:ext>
            </a:extLst>
          </p:cNvPr>
          <p:cNvSpPr/>
          <p:nvPr/>
        </p:nvSpPr>
        <p:spPr>
          <a:xfrm>
            <a:off x="13966677" y="5111130"/>
            <a:ext cx="5591146" cy="1290265"/>
          </a:xfrm>
          <a:prstGeom prst="round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4000" dirty="0"/>
              <a:t>LightGBM2</a:t>
            </a:r>
            <a:endParaRPr lang="zh-CN" altLang="en-US" sz="4000" dirty="0"/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C08E85A6-FFB8-4CCE-9175-0F0E0125AC5B}"/>
              </a:ext>
            </a:extLst>
          </p:cNvPr>
          <p:cNvSpPr/>
          <p:nvPr/>
        </p:nvSpPr>
        <p:spPr>
          <a:xfrm>
            <a:off x="7861313" y="5130022"/>
            <a:ext cx="5591146" cy="1290265"/>
          </a:xfrm>
          <a:prstGeom prst="round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4000" dirty="0"/>
              <a:t>LightGBM1</a:t>
            </a:r>
            <a:endParaRPr lang="zh-CN" altLang="en-US" sz="4000" dirty="0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0384EE42-1A72-4F3F-970D-F4B98F976D4A}"/>
              </a:ext>
            </a:extLst>
          </p:cNvPr>
          <p:cNvSpPr/>
          <p:nvPr/>
        </p:nvSpPr>
        <p:spPr>
          <a:xfrm>
            <a:off x="20072041" y="5111130"/>
            <a:ext cx="5591146" cy="1290265"/>
          </a:xfrm>
          <a:prstGeom prst="round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4000" dirty="0"/>
              <a:t>LightGBM3</a:t>
            </a:r>
            <a:endParaRPr lang="zh-CN" altLang="en-US" sz="4000" dirty="0"/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0A34CBCF-CCFE-494D-8947-DDD99AEF8E87}"/>
              </a:ext>
            </a:extLst>
          </p:cNvPr>
          <p:cNvSpPr/>
          <p:nvPr/>
        </p:nvSpPr>
        <p:spPr>
          <a:xfrm>
            <a:off x="13966680" y="8369495"/>
            <a:ext cx="5591146" cy="1505309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4000" dirty="0" err="1"/>
              <a:t>LightGBM</a:t>
            </a:r>
            <a:r>
              <a:rPr lang="zh-CN" altLang="en-US" sz="4000" dirty="0"/>
              <a:t>集成</a:t>
            </a:r>
          </a:p>
        </p:txBody>
      </p:sp>
      <p:cxnSp>
        <p:nvCxnSpPr>
          <p:cNvPr id="11" name="连接符: 肘形 10">
            <a:extLst>
              <a:ext uri="{FF2B5EF4-FFF2-40B4-BE49-F238E27FC236}">
                <a16:creationId xmlns:a16="http://schemas.microsoft.com/office/drawing/2014/main" id="{FB64EC12-D76D-4169-AE37-902DEACA024F}"/>
              </a:ext>
            </a:extLst>
          </p:cNvPr>
          <p:cNvCxnSpPr>
            <a:cxnSpLocks/>
            <a:stCxn id="7" idx="2"/>
            <a:endCxn id="10" idx="0"/>
          </p:cNvCxnSpPr>
          <p:nvPr/>
        </p:nvCxnSpPr>
        <p:spPr>
          <a:xfrm rot="16200000" flipH="1">
            <a:off x="12725525" y="4332763"/>
            <a:ext cx="1968101" cy="6105361"/>
          </a:xfrm>
          <a:prstGeom prst="bentConnector3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连接符: 肘形 11">
            <a:extLst>
              <a:ext uri="{FF2B5EF4-FFF2-40B4-BE49-F238E27FC236}">
                <a16:creationId xmlns:a16="http://schemas.microsoft.com/office/drawing/2014/main" id="{94626937-0041-4787-B328-48F4E55B58E2}"/>
              </a:ext>
            </a:extLst>
          </p:cNvPr>
          <p:cNvCxnSpPr>
            <a:stCxn id="6" idx="2"/>
            <a:endCxn id="10" idx="0"/>
          </p:cNvCxnSpPr>
          <p:nvPr/>
        </p:nvCxnSpPr>
        <p:spPr>
          <a:xfrm rot="16200000" flipH="1">
            <a:off x="15778208" y="7385448"/>
            <a:ext cx="1968101" cy="3"/>
          </a:xfrm>
          <a:prstGeom prst="bentConnector3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连接符: 肘形 12">
            <a:extLst>
              <a:ext uri="{FF2B5EF4-FFF2-40B4-BE49-F238E27FC236}">
                <a16:creationId xmlns:a16="http://schemas.microsoft.com/office/drawing/2014/main" id="{B2D0DEF8-7C14-44F7-8D87-F6EC4B89393F}"/>
              </a:ext>
            </a:extLst>
          </p:cNvPr>
          <p:cNvCxnSpPr>
            <a:cxnSpLocks/>
            <a:stCxn id="8" idx="2"/>
            <a:endCxn id="10" idx="0"/>
          </p:cNvCxnSpPr>
          <p:nvPr/>
        </p:nvCxnSpPr>
        <p:spPr>
          <a:xfrm rot="5400000">
            <a:off x="18830892" y="4332763"/>
            <a:ext cx="1968101" cy="6105361"/>
          </a:xfrm>
          <a:prstGeom prst="bentConnector3">
            <a:avLst>
              <a:gd name="adj1" fmla="val 50000"/>
            </a:avLst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7" name="矩形: 圆角 26">
            <a:extLst>
              <a:ext uri="{FF2B5EF4-FFF2-40B4-BE49-F238E27FC236}">
                <a16:creationId xmlns:a16="http://schemas.microsoft.com/office/drawing/2014/main" id="{C9DFA234-A7B6-4F72-8048-7282B19CD52D}"/>
              </a:ext>
            </a:extLst>
          </p:cNvPr>
          <p:cNvSpPr/>
          <p:nvPr/>
        </p:nvSpPr>
        <p:spPr>
          <a:xfrm>
            <a:off x="27109338" y="5111130"/>
            <a:ext cx="5591146" cy="1290265"/>
          </a:xfrm>
          <a:prstGeom prst="round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4000" dirty="0"/>
              <a:t>Siamese </a:t>
            </a:r>
            <a:r>
              <a:rPr lang="en-US" altLang="zh-CN" sz="4000" dirty="0" err="1"/>
              <a:t>TextCNN</a:t>
            </a:r>
            <a:endParaRPr lang="en-US" altLang="zh-CN" sz="4000" dirty="0"/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A0C14DD5-147A-49B7-A550-5B8C58C02548}"/>
              </a:ext>
            </a:extLst>
          </p:cNvPr>
          <p:cNvSpPr/>
          <p:nvPr/>
        </p:nvSpPr>
        <p:spPr>
          <a:xfrm>
            <a:off x="34635212" y="5126247"/>
            <a:ext cx="5591146" cy="1290265"/>
          </a:xfrm>
          <a:prstGeom prst="round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4000" dirty="0" err="1"/>
              <a:t>BiLSTM+FastText</a:t>
            </a:r>
            <a:endParaRPr lang="en-US" altLang="zh-CN" sz="4000" dirty="0"/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359DF57A-2056-4475-AE5D-7815F1362552}"/>
              </a:ext>
            </a:extLst>
          </p:cNvPr>
          <p:cNvSpPr/>
          <p:nvPr/>
        </p:nvSpPr>
        <p:spPr>
          <a:xfrm>
            <a:off x="30698960" y="8369495"/>
            <a:ext cx="5591146" cy="1505309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4000" dirty="0"/>
              <a:t>NN</a:t>
            </a:r>
            <a:r>
              <a:rPr lang="zh-CN" altLang="en-US" sz="4000" dirty="0"/>
              <a:t>集成</a:t>
            </a:r>
          </a:p>
        </p:txBody>
      </p:sp>
      <p:cxnSp>
        <p:nvCxnSpPr>
          <p:cNvPr id="30" name="连接符: 肘形 29">
            <a:extLst>
              <a:ext uri="{FF2B5EF4-FFF2-40B4-BE49-F238E27FC236}">
                <a16:creationId xmlns:a16="http://schemas.microsoft.com/office/drawing/2014/main" id="{7C58BBA9-919F-4D1B-BACA-7DFA2357FE32}"/>
              </a:ext>
            </a:extLst>
          </p:cNvPr>
          <p:cNvCxnSpPr>
            <a:cxnSpLocks/>
            <a:stCxn id="27" idx="2"/>
            <a:endCxn id="29" idx="0"/>
          </p:cNvCxnSpPr>
          <p:nvPr/>
        </p:nvCxnSpPr>
        <p:spPr>
          <a:xfrm rot="16200000" flipH="1">
            <a:off x="30723238" y="5598197"/>
            <a:ext cx="1952984" cy="3589622"/>
          </a:xfrm>
          <a:prstGeom prst="bentConnector3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连接符: 肘形 31">
            <a:extLst>
              <a:ext uri="{FF2B5EF4-FFF2-40B4-BE49-F238E27FC236}">
                <a16:creationId xmlns:a16="http://schemas.microsoft.com/office/drawing/2014/main" id="{E297B42B-B8CF-47B9-AD73-BAFE46BE3F44}"/>
              </a:ext>
            </a:extLst>
          </p:cNvPr>
          <p:cNvCxnSpPr>
            <a:cxnSpLocks/>
            <a:stCxn id="28" idx="2"/>
            <a:endCxn id="29" idx="0"/>
          </p:cNvCxnSpPr>
          <p:nvPr/>
        </p:nvCxnSpPr>
        <p:spPr>
          <a:xfrm rot="5400000">
            <a:off x="34486178" y="5424885"/>
            <a:ext cx="1952984" cy="3936252"/>
          </a:xfrm>
          <a:prstGeom prst="bentConnector3">
            <a:avLst>
              <a:gd name="adj1" fmla="val 50000"/>
            </a:avLst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8" name="矩形: 圆角 37">
            <a:extLst>
              <a:ext uri="{FF2B5EF4-FFF2-40B4-BE49-F238E27FC236}">
                <a16:creationId xmlns:a16="http://schemas.microsoft.com/office/drawing/2014/main" id="{0F00F7DF-B471-4218-A756-5B69D03ABCC7}"/>
              </a:ext>
            </a:extLst>
          </p:cNvPr>
          <p:cNvSpPr/>
          <p:nvPr/>
        </p:nvSpPr>
        <p:spPr>
          <a:xfrm>
            <a:off x="22269267" y="13034917"/>
            <a:ext cx="5591146" cy="1505309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4000" dirty="0"/>
              <a:t>NN</a:t>
            </a:r>
            <a:r>
              <a:rPr lang="zh-CN" altLang="en-US" sz="4000" dirty="0"/>
              <a:t>集成</a:t>
            </a:r>
          </a:p>
        </p:txBody>
      </p:sp>
      <p:cxnSp>
        <p:nvCxnSpPr>
          <p:cNvPr id="39" name="连接符: 肘形 38">
            <a:extLst>
              <a:ext uri="{FF2B5EF4-FFF2-40B4-BE49-F238E27FC236}">
                <a16:creationId xmlns:a16="http://schemas.microsoft.com/office/drawing/2014/main" id="{DC8F5752-D549-4B29-BB34-C71BBF3A2CD1}"/>
              </a:ext>
            </a:extLst>
          </p:cNvPr>
          <p:cNvCxnSpPr>
            <a:cxnSpLocks/>
            <a:stCxn id="10" idx="2"/>
            <a:endCxn id="38" idx="0"/>
          </p:cNvCxnSpPr>
          <p:nvPr/>
        </p:nvCxnSpPr>
        <p:spPr>
          <a:xfrm rot="16200000" flipH="1">
            <a:off x="19333499" y="7303565"/>
            <a:ext cx="3160113" cy="8302587"/>
          </a:xfrm>
          <a:prstGeom prst="bentConnector3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连接符: 肘形 39">
            <a:extLst>
              <a:ext uri="{FF2B5EF4-FFF2-40B4-BE49-F238E27FC236}">
                <a16:creationId xmlns:a16="http://schemas.microsoft.com/office/drawing/2014/main" id="{D7F23B97-0B7E-40E3-B698-CDF8DC9F2B97}"/>
              </a:ext>
            </a:extLst>
          </p:cNvPr>
          <p:cNvCxnSpPr>
            <a:cxnSpLocks/>
            <a:stCxn id="29" idx="2"/>
            <a:endCxn id="38" idx="0"/>
          </p:cNvCxnSpPr>
          <p:nvPr/>
        </p:nvCxnSpPr>
        <p:spPr>
          <a:xfrm rot="5400000">
            <a:off x="27699639" y="7240012"/>
            <a:ext cx="3160113" cy="8429693"/>
          </a:xfrm>
          <a:prstGeom prst="bentConnector3">
            <a:avLst>
              <a:gd name="adj1" fmla="val 50000"/>
            </a:avLst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5" name="矩形: 圆角 44">
            <a:extLst>
              <a:ext uri="{FF2B5EF4-FFF2-40B4-BE49-F238E27FC236}">
                <a16:creationId xmlns:a16="http://schemas.microsoft.com/office/drawing/2014/main" id="{BB01D9FF-57BD-4321-BAA3-87334A81CA9D}"/>
              </a:ext>
            </a:extLst>
          </p:cNvPr>
          <p:cNvSpPr/>
          <p:nvPr/>
        </p:nvSpPr>
        <p:spPr>
          <a:xfrm>
            <a:off x="15438051" y="13034916"/>
            <a:ext cx="5591146" cy="1505309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4000" dirty="0" err="1"/>
              <a:t>BiLSTM+TextCNN</a:t>
            </a:r>
            <a:endParaRPr lang="en-US" altLang="zh-CN" sz="4000" dirty="0"/>
          </a:p>
        </p:txBody>
      </p:sp>
      <p:sp>
        <p:nvSpPr>
          <p:cNvPr id="46" name="矩形: 圆角 45">
            <a:extLst>
              <a:ext uri="{FF2B5EF4-FFF2-40B4-BE49-F238E27FC236}">
                <a16:creationId xmlns:a16="http://schemas.microsoft.com/office/drawing/2014/main" id="{6AF5AE3A-9AB8-4253-B369-1494172760BE}"/>
              </a:ext>
            </a:extLst>
          </p:cNvPr>
          <p:cNvSpPr/>
          <p:nvPr/>
        </p:nvSpPr>
        <p:spPr>
          <a:xfrm>
            <a:off x="18516277" y="17595663"/>
            <a:ext cx="5591146" cy="1505309"/>
          </a:xfrm>
          <a:prstGeom prst="round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4000" dirty="0"/>
              <a:t>最终结果</a:t>
            </a:r>
          </a:p>
        </p:txBody>
      </p:sp>
      <p:cxnSp>
        <p:nvCxnSpPr>
          <p:cNvPr id="47" name="连接符: 肘形 46">
            <a:extLst>
              <a:ext uri="{FF2B5EF4-FFF2-40B4-BE49-F238E27FC236}">
                <a16:creationId xmlns:a16="http://schemas.microsoft.com/office/drawing/2014/main" id="{88931F38-7519-42E2-B45D-1313F768812B}"/>
              </a:ext>
            </a:extLst>
          </p:cNvPr>
          <p:cNvCxnSpPr>
            <a:cxnSpLocks/>
            <a:stCxn id="38" idx="2"/>
            <a:endCxn id="46" idx="0"/>
          </p:cNvCxnSpPr>
          <p:nvPr/>
        </p:nvCxnSpPr>
        <p:spPr>
          <a:xfrm rot="5400000">
            <a:off x="21660627" y="14191449"/>
            <a:ext cx="3055437" cy="3752990"/>
          </a:xfrm>
          <a:prstGeom prst="bentConnector3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连接符: 肘形 47">
            <a:extLst>
              <a:ext uri="{FF2B5EF4-FFF2-40B4-BE49-F238E27FC236}">
                <a16:creationId xmlns:a16="http://schemas.microsoft.com/office/drawing/2014/main" id="{9C89637E-7413-4D0C-BAD3-769504DA9C1B}"/>
              </a:ext>
            </a:extLst>
          </p:cNvPr>
          <p:cNvCxnSpPr>
            <a:cxnSpLocks/>
            <a:stCxn id="45" idx="2"/>
            <a:endCxn id="46" idx="0"/>
          </p:cNvCxnSpPr>
          <p:nvPr/>
        </p:nvCxnSpPr>
        <p:spPr>
          <a:xfrm rot="16200000" flipH="1">
            <a:off x="18245018" y="14528831"/>
            <a:ext cx="3055438" cy="3078226"/>
          </a:xfrm>
          <a:prstGeom prst="bentConnector3">
            <a:avLst>
              <a:gd name="adj1" fmla="val 50000"/>
            </a:avLst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" name="文本框 23">
            <a:extLst>
              <a:ext uri="{FF2B5EF4-FFF2-40B4-BE49-F238E27FC236}">
                <a16:creationId xmlns:a16="http://schemas.microsoft.com/office/drawing/2014/main" id="{988D2864-4F72-4635-916E-8B7992CD4B07}"/>
              </a:ext>
            </a:extLst>
          </p:cNvPr>
          <p:cNvSpPr txBox="1"/>
          <p:nvPr/>
        </p:nvSpPr>
        <p:spPr>
          <a:xfrm>
            <a:off x="2327497" y="9431236"/>
            <a:ext cx="8956311" cy="5262979"/>
          </a:xfrm>
          <a:prstGeom prst="rect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sz="7200" dirty="0"/>
              <a:t>模型融合</a:t>
            </a:r>
            <a:r>
              <a:rPr lang="zh-CN" altLang="en-US" sz="6000" dirty="0"/>
              <a:t>：</a:t>
            </a:r>
            <a:endParaRPr lang="en-US" altLang="zh-CN" sz="6000" dirty="0"/>
          </a:p>
          <a:p>
            <a:endParaRPr lang="en-US" altLang="zh-CN" sz="4400" dirty="0"/>
          </a:p>
          <a:p>
            <a:pPr marL="853364" indent="-853364">
              <a:buFont typeface="Wingdings" panose="05000000000000000000" pitchFamily="2" charset="2"/>
              <a:buChar char="Ø"/>
            </a:pPr>
            <a:r>
              <a:rPr lang="zh-CN" altLang="en-US" sz="4400" dirty="0"/>
              <a:t>线性加权</a:t>
            </a:r>
            <a:endParaRPr lang="en-US" altLang="zh-CN" sz="4400" dirty="0"/>
          </a:p>
          <a:p>
            <a:pPr marL="853364" indent="-853364">
              <a:buFont typeface="Wingdings" panose="05000000000000000000" pitchFamily="2" charset="2"/>
              <a:buChar char="Ø"/>
            </a:pPr>
            <a:r>
              <a:rPr lang="zh-CN" altLang="en-US" sz="4400" dirty="0"/>
              <a:t>泛化能力好</a:t>
            </a:r>
            <a:endParaRPr lang="en-US" altLang="zh-CN" sz="4400" dirty="0"/>
          </a:p>
          <a:p>
            <a:pPr marL="853364" indent="-853364">
              <a:buFont typeface="Wingdings" panose="05000000000000000000" pitchFamily="2" charset="2"/>
              <a:buChar char="Ø"/>
            </a:pPr>
            <a:r>
              <a:rPr lang="zh-CN" altLang="en-US" sz="4400" dirty="0"/>
              <a:t>成绩：</a:t>
            </a:r>
            <a:r>
              <a:rPr lang="en-US" altLang="zh-CN" sz="4400" dirty="0"/>
              <a:t>a</a:t>
            </a:r>
            <a:r>
              <a:rPr lang="zh-CN" altLang="en-US" sz="4400" dirty="0"/>
              <a:t>榜：</a:t>
            </a:r>
            <a:r>
              <a:rPr lang="en-US" altLang="zh-CN" sz="4400" dirty="0"/>
              <a:t>0.619+</a:t>
            </a:r>
            <a:r>
              <a:rPr lang="zh-CN" altLang="en-US" sz="4400" dirty="0"/>
              <a:t>（</a:t>
            </a:r>
            <a:r>
              <a:rPr lang="en-US" altLang="zh-CN" sz="4400" dirty="0"/>
              <a:t>12th</a:t>
            </a:r>
            <a:r>
              <a:rPr lang="zh-CN" altLang="en-US" sz="4400" dirty="0"/>
              <a:t>）</a:t>
            </a:r>
            <a:endParaRPr lang="en-US" altLang="zh-CN" sz="4400" dirty="0"/>
          </a:p>
          <a:p>
            <a:pPr lvl="1" indent="0"/>
            <a:r>
              <a:rPr lang="en-US" altLang="zh-CN" sz="4400" dirty="0"/>
              <a:t>    b </a:t>
            </a:r>
            <a:r>
              <a:rPr lang="zh-CN" altLang="en-US" sz="4400" dirty="0"/>
              <a:t>榜：</a:t>
            </a:r>
            <a:r>
              <a:rPr lang="en-US" altLang="zh-CN" sz="4400" dirty="0"/>
              <a:t>0.645+</a:t>
            </a:r>
            <a:r>
              <a:rPr lang="zh-CN" altLang="en-US" sz="4400" dirty="0"/>
              <a:t>（</a:t>
            </a:r>
            <a:r>
              <a:rPr lang="en-US" altLang="zh-CN" sz="4400" dirty="0"/>
              <a:t>6th</a:t>
            </a:r>
            <a:r>
              <a:rPr lang="zh-CN" altLang="en-US" sz="4400" dirty="0"/>
              <a:t>）</a:t>
            </a:r>
            <a:endParaRPr lang="en-US" altLang="zh-CN" sz="4400" dirty="0"/>
          </a:p>
          <a:p>
            <a:pPr marL="853364" indent="-853364">
              <a:buFont typeface="Wingdings" panose="05000000000000000000" pitchFamily="2" charset="2"/>
              <a:buChar char="Ø"/>
            </a:pPr>
            <a:endParaRPr lang="en-US" altLang="zh-CN" sz="4400" dirty="0"/>
          </a:p>
        </p:txBody>
      </p:sp>
    </p:spTree>
    <p:extLst>
      <p:ext uri="{BB962C8B-B14F-4D97-AF65-F5344CB8AC3E}">
        <p14:creationId xmlns:p14="http://schemas.microsoft.com/office/powerpoint/2010/main" val="141538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401"/>
    </mc:Choice>
    <mc:Fallback xmlns="">
      <p:transition spd="slow" advTm="41401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2399951" y="1079983"/>
            <a:ext cx="671986" cy="1751961"/>
          </a:xfrm>
          <a:prstGeom prst="rect">
            <a:avLst/>
          </a:prstGeom>
          <a:solidFill>
            <a:srgbClr val="96DB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87990" tIns="143995" rIns="287990" bIns="143995" rtlCol="0" anchor="ctr"/>
          <a:lstStyle/>
          <a:p>
            <a:pPr algn="ctr" defTabSz="2879720">
              <a:defRPr/>
            </a:pPr>
            <a:endParaRPr lang="zh-CN" altLang="en-US" sz="5880">
              <a:solidFill>
                <a:srgbClr val="E7E6E6">
                  <a:lumMod val="50000"/>
                </a:srgbClr>
              </a:solidFill>
              <a:latin typeface="Calibri"/>
              <a:ea typeface="宋体" panose="02010600030101010101" pitchFamily="2" charset="-122"/>
              <a:cs typeface="+mn-ea"/>
              <a:sym typeface="+mn-lt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3453509" y="1121657"/>
            <a:ext cx="5095661" cy="1645019"/>
          </a:xfrm>
          <a:prstGeom prst="rect">
            <a:avLst/>
          </a:prstGeom>
          <a:noFill/>
        </p:spPr>
        <p:txBody>
          <a:bodyPr wrap="none" lIns="287990" tIns="143995" rIns="287990" bIns="143995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8800" dirty="0">
                <a:solidFill>
                  <a:schemeClr val="bg1">
                    <a:lumMod val="9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总结改进</a:t>
            </a:r>
          </a:p>
        </p:txBody>
      </p:sp>
      <p:sp>
        <p:nvSpPr>
          <p:cNvPr id="30" name="文本框 29"/>
          <p:cNvSpPr txBox="1"/>
          <p:nvPr/>
        </p:nvSpPr>
        <p:spPr>
          <a:xfrm>
            <a:off x="1221261" y="4103018"/>
            <a:ext cx="5711214" cy="1521909"/>
          </a:xfrm>
          <a:prstGeom prst="rect">
            <a:avLst/>
          </a:prstGeom>
          <a:noFill/>
        </p:spPr>
        <p:txBody>
          <a:bodyPr wrap="none" lIns="287990" tIns="143995" rIns="287990" bIns="143995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8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模型优势：</a:t>
            </a:r>
            <a:endParaRPr lang="zh-CN" altLang="en-US" sz="80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7CB37CB6-D5AF-42CD-A11B-A215CA0F3B02}"/>
              </a:ext>
            </a:extLst>
          </p:cNvPr>
          <p:cNvSpPr/>
          <p:nvPr/>
        </p:nvSpPr>
        <p:spPr>
          <a:xfrm>
            <a:off x="5109693" y="6551290"/>
            <a:ext cx="13117181" cy="22981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zh-CN" sz="7167" dirty="0">
              <a:latin typeface="Times New Roman" panose="02020603050405020304" pitchFamily="18" charset="0"/>
            </a:endParaRPr>
          </a:p>
          <a:p>
            <a:endParaRPr lang="zh-CN" altLang="en-US" sz="7167" dirty="0"/>
          </a:p>
        </p:txBody>
      </p:sp>
      <p:sp>
        <p:nvSpPr>
          <p:cNvPr id="9" name="矩形 8"/>
          <p:cNvSpPr/>
          <p:nvPr/>
        </p:nvSpPr>
        <p:spPr>
          <a:xfrm>
            <a:off x="4076868" y="6977111"/>
            <a:ext cx="21370915" cy="104336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916212" lvl="1" indent="-853364">
              <a:buFont typeface="Wingdings" panose="05000000000000000000" pitchFamily="2" charset="2"/>
              <a:buChar char="Ø"/>
            </a:pPr>
            <a:r>
              <a:rPr lang="zh-CN" altLang="en-US" sz="9600" dirty="0" smtClean="0">
                <a:latin typeface="Times New Roman" panose="02020603050405020304" pitchFamily="18" charset="0"/>
              </a:rPr>
              <a:t>挖掘潜在的</a:t>
            </a:r>
            <a:r>
              <a:rPr lang="en-US" altLang="zh-CN" sz="9600" dirty="0" smtClean="0">
                <a:latin typeface="Times New Roman" panose="02020603050405020304" pitchFamily="18" charset="0"/>
              </a:rPr>
              <a:t>query-title</a:t>
            </a:r>
            <a:r>
              <a:rPr lang="zh-CN" altLang="en-US" sz="9600" dirty="0" smtClean="0">
                <a:latin typeface="Times New Roman" panose="02020603050405020304" pitchFamily="18" charset="0"/>
              </a:rPr>
              <a:t>相似度特征</a:t>
            </a:r>
            <a:endParaRPr lang="en-US" altLang="zh-CN" sz="9600" dirty="0" smtClean="0">
              <a:latin typeface="Times New Roman" panose="02020603050405020304" pitchFamily="18" charset="0"/>
            </a:endParaRPr>
          </a:p>
          <a:p>
            <a:pPr marL="2916212" lvl="1" indent="-853364">
              <a:buFont typeface="Wingdings" panose="05000000000000000000" pitchFamily="2" charset="2"/>
              <a:buChar char="Ø"/>
            </a:pPr>
            <a:endParaRPr lang="en-US" altLang="zh-CN" sz="9600" dirty="0">
              <a:latin typeface="Times New Roman" panose="02020603050405020304" pitchFamily="18" charset="0"/>
            </a:endParaRPr>
          </a:p>
          <a:p>
            <a:pPr marL="2916212" lvl="1" indent="-853364">
              <a:buFont typeface="Wingdings" panose="05000000000000000000" pitchFamily="2" charset="2"/>
              <a:buChar char="Ø"/>
            </a:pPr>
            <a:r>
              <a:rPr lang="en-US" altLang="zh-CN" sz="9600" dirty="0" smtClean="0">
                <a:latin typeface="Times New Roman" panose="02020603050405020304" pitchFamily="18" charset="0"/>
              </a:rPr>
              <a:t>NN</a:t>
            </a:r>
            <a:r>
              <a:rPr lang="zh-CN" altLang="en-US" sz="9600" dirty="0" smtClean="0">
                <a:latin typeface="Times New Roman" panose="02020603050405020304" pitchFamily="18" charset="0"/>
              </a:rPr>
              <a:t>模型加入人工特征收敛速度快</a:t>
            </a:r>
            <a:endParaRPr lang="en-US" altLang="zh-CN" sz="9600" dirty="0" smtClean="0">
              <a:latin typeface="Times New Roman" panose="02020603050405020304" pitchFamily="18" charset="0"/>
            </a:endParaRPr>
          </a:p>
          <a:p>
            <a:pPr marL="2916212" lvl="1" indent="-853364">
              <a:buFont typeface="Wingdings" panose="05000000000000000000" pitchFamily="2" charset="2"/>
              <a:buChar char="Ø"/>
            </a:pPr>
            <a:endParaRPr lang="en-US" altLang="zh-CN" sz="9600" dirty="0" smtClean="0">
              <a:latin typeface="Times New Roman" panose="02020603050405020304" pitchFamily="18" charset="0"/>
            </a:endParaRPr>
          </a:p>
          <a:p>
            <a:pPr marL="2916212" lvl="1" indent="-853364">
              <a:buFont typeface="Wingdings" panose="05000000000000000000" pitchFamily="2" charset="2"/>
              <a:buChar char="Ø"/>
            </a:pPr>
            <a:r>
              <a:rPr lang="zh-CN" altLang="en-US" sz="9600" dirty="0" smtClean="0">
                <a:latin typeface="Times New Roman" panose="02020603050405020304" pitchFamily="18" charset="0"/>
              </a:rPr>
              <a:t>简单的</a:t>
            </a:r>
            <a:r>
              <a:rPr lang="en-US" altLang="zh-CN" sz="9600" dirty="0" smtClean="0">
                <a:latin typeface="Times New Roman" panose="02020603050405020304" pitchFamily="18" charset="0"/>
              </a:rPr>
              <a:t>NN</a:t>
            </a:r>
            <a:r>
              <a:rPr lang="zh-CN" altLang="en-US" sz="9600" dirty="0" smtClean="0">
                <a:latin typeface="Times New Roman" panose="02020603050405020304" pitchFamily="18" charset="0"/>
              </a:rPr>
              <a:t>模型泛化能力强</a:t>
            </a:r>
            <a:endParaRPr lang="en-US" altLang="zh-CN" sz="9600" dirty="0">
              <a:latin typeface="Times New Roman" panose="02020603050405020304" pitchFamily="18" charset="0"/>
            </a:endParaRPr>
          </a:p>
          <a:p>
            <a:pPr marL="2916212" lvl="1" indent="-853364">
              <a:buFont typeface="Wingdings" panose="05000000000000000000" pitchFamily="2" charset="2"/>
              <a:buChar char="Ø"/>
            </a:pPr>
            <a:endParaRPr lang="en-US" altLang="zh-CN" sz="9600" dirty="0" smtClean="0">
              <a:latin typeface="Times New Roman" panose="02020603050405020304" pitchFamily="18" charset="0"/>
            </a:endParaRPr>
          </a:p>
          <a:p>
            <a:pPr marL="2916212" lvl="1" indent="-853364">
              <a:buFont typeface="Wingdings" panose="05000000000000000000" pitchFamily="2" charset="2"/>
              <a:buChar char="Ø"/>
            </a:pPr>
            <a:r>
              <a:rPr lang="zh-CN" altLang="en-US" sz="9600" dirty="0" smtClean="0">
                <a:latin typeface="Times New Roman" panose="02020603050405020304" pitchFamily="18" charset="0"/>
              </a:rPr>
              <a:t>差异性大的</a:t>
            </a:r>
            <a:r>
              <a:rPr lang="en-US" altLang="zh-CN" sz="9600" dirty="0" err="1" smtClean="0">
                <a:latin typeface="Times New Roman" panose="02020603050405020304" pitchFamily="18" charset="0"/>
              </a:rPr>
              <a:t>lgb</a:t>
            </a:r>
            <a:r>
              <a:rPr lang="zh-CN" altLang="en-US" sz="9600" dirty="0" smtClean="0">
                <a:latin typeface="Times New Roman" panose="02020603050405020304" pitchFamily="18" charset="0"/>
              </a:rPr>
              <a:t>模型和</a:t>
            </a:r>
            <a:r>
              <a:rPr lang="en-US" altLang="zh-CN" sz="9600" dirty="0" smtClean="0">
                <a:latin typeface="Times New Roman" panose="02020603050405020304" pitchFamily="18" charset="0"/>
              </a:rPr>
              <a:t>NN</a:t>
            </a:r>
            <a:r>
              <a:rPr lang="zh-CN" altLang="en-US" sz="9600" dirty="0" smtClean="0">
                <a:latin typeface="Times New Roman" panose="02020603050405020304" pitchFamily="18" charset="0"/>
              </a:rPr>
              <a:t>模型融合</a:t>
            </a:r>
            <a:endParaRPr lang="en-US" altLang="zh-CN" sz="9600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0262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635"/>
    </mc:Choice>
    <mc:Fallback xmlns="">
      <p:transition spd="slow" advTm="20635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2399951" y="1079983"/>
            <a:ext cx="671986" cy="1751961"/>
          </a:xfrm>
          <a:prstGeom prst="rect">
            <a:avLst/>
          </a:prstGeom>
          <a:solidFill>
            <a:srgbClr val="96DB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87990" tIns="143995" rIns="287990" bIns="143995" rtlCol="0" anchor="ctr"/>
          <a:lstStyle/>
          <a:p>
            <a:pPr algn="ctr" defTabSz="2879720">
              <a:defRPr/>
            </a:pPr>
            <a:endParaRPr lang="zh-CN" altLang="en-US" sz="5880">
              <a:solidFill>
                <a:srgbClr val="E7E6E6">
                  <a:lumMod val="50000"/>
                </a:srgbClr>
              </a:solidFill>
              <a:latin typeface="Calibri"/>
              <a:ea typeface="宋体" panose="02010600030101010101" pitchFamily="2" charset="-122"/>
              <a:cs typeface="+mn-ea"/>
              <a:sym typeface="+mn-lt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3453509" y="1121657"/>
            <a:ext cx="5095661" cy="1645019"/>
          </a:xfrm>
          <a:prstGeom prst="rect">
            <a:avLst/>
          </a:prstGeom>
          <a:noFill/>
        </p:spPr>
        <p:txBody>
          <a:bodyPr wrap="none" lIns="287990" tIns="143995" rIns="287990" bIns="143995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8800" dirty="0">
                <a:solidFill>
                  <a:schemeClr val="bg1">
                    <a:lumMod val="9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总结改进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1316047" y="3796213"/>
            <a:ext cx="5711214" cy="1521909"/>
          </a:xfrm>
          <a:prstGeom prst="rect">
            <a:avLst/>
          </a:prstGeom>
          <a:noFill/>
        </p:spPr>
        <p:txBody>
          <a:bodyPr wrap="none" lIns="287990" tIns="143995" rIns="287990" bIns="143995" rtlCol="0">
            <a:spAutoFit/>
          </a:bodyPr>
          <a:lstStyle/>
          <a:p>
            <a:pPr defTabSz="2879720">
              <a:defRPr/>
            </a:pPr>
            <a:r>
              <a:rPr lang="zh-CN" altLang="en-US" sz="8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模型改进：</a:t>
            </a:r>
            <a:endParaRPr lang="zh-CN" altLang="en-US" sz="80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076868" y="6977111"/>
            <a:ext cx="19899358" cy="45243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916212" lvl="1" indent="-853364">
              <a:buFont typeface="Wingdings" panose="05000000000000000000" pitchFamily="2" charset="2"/>
              <a:buChar char="Ø"/>
            </a:pPr>
            <a:r>
              <a:rPr lang="zh-CN" altLang="en-US" sz="9600" dirty="0" smtClean="0">
                <a:latin typeface="Times New Roman" panose="02020603050405020304" pitchFamily="18" charset="0"/>
              </a:rPr>
              <a:t>采用全量数据 训练词向量</a:t>
            </a:r>
            <a:r>
              <a:rPr lang="en-US" altLang="zh-CN" sz="9600" dirty="0" smtClean="0">
                <a:latin typeface="Times New Roman" panose="02020603050405020304" pitchFamily="18" charset="0"/>
              </a:rPr>
              <a:t>/</a:t>
            </a:r>
            <a:r>
              <a:rPr lang="zh-CN" altLang="en-US" sz="9600" dirty="0" smtClean="0">
                <a:latin typeface="Times New Roman" panose="02020603050405020304" pitchFamily="18" charset="0"/>
              </a:rPr>
              <a:t>模型</a:t>
            </a:r>
            <a:endParaRPr lang="en-US" altLang="zh-CN" sz="9600" dirty="0" smtClean="0">
              <a:latin typeface="Times New Roman" panose="02020603050405020304" pitchFamily="18" charset="0"/>
            </a:endParaRPr>
          </a:p>
          <a:p>
            <a:pPr lvl="1" indent="0"/>
            <a:endParaRPr lang="en-US" altLang="zh-CN" sz="9600" dirty="0" smtClean="0">
              <a:latin typeface="Times New Roman" panose="02020603050405020304" pitchFamily="18" charset="0"/>
            </a:endParaRPr>
          </a:p>
          <a:p>
            <a:pPr marL="2916212" lvl="1" indent="-853364">
              <a:buFont typeface="Wingdings" panose="05000000000000000000" pitchFamily="2" charset="2"/>
              <a:buChar char="Ø"/>
            </a:pPr>
            <a:r>
              <a:rPr lang="zh-CN" altLang="en-US" sz="9600" dirty="0" smtClean="0">
                <a:latin typeface="Times New Roman" panose="02020603050405020304" pitchFamily="18" charset="0"/>
              </a:rPr>
              <a:t>尝试不同的词向量</a:t>
            </a:r>
            <a:endParaRPr lang="en-US" altLang="zh-CN" sz="9600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1253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798"/>
    </mc:Choice>
    <mc:Fallback xmlns="">
      <p:transition spd="slow" advTm="10798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399948" y="7956436"/>
            <a:ext cx="38399154" cy="435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2879863"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27714" b="1" dirty="0">
                <a:solidFill>
                  <a:srgbClr val="ED7D31"/>
                </a:solidFill>
                <a:latin typeface="Microsoft YaHei" charset="-122"/>
                <a:ea typeface="Microsoft YaHei" charset="-122"/>
                <a:cs typeface="Microsoft YaHei" charset="-122"/>
              </a:rPr>
              <a:t>谢谢聆听</a:t>
            </a:r>
          </a:p>
        </p:txBody>
      </p:sp>
    </p:spTree>
    <p:extLst>
      <p:ext uri="{BB962C8B-B14F-4D97-AF65-F5344CB8AC3E}">
        <p14:creationId xmlns:p14="http://schemas.microsoft.com/office/powerpoint/2010/main" val="1625051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10"/>
    </mc:Choice>
    <mc:Fallback xmlns="">
      <p:transition spd="slow" advTm="910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文本框 118"/>
          <p:cNvSpPr txBox="1"/>
          <p:nvPr/>
        </p:nvSpPr>
        <p:spPr>
          <a:xfrm>
            <a:off x="8900037" y="7856470"/>
            <a:ext cx="6792616" cy="3768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spcBef>
                <a:spcPct val="20000"/>
              </a:spcBef>
              <a:buFont typeface="Arial" panose="020B0604020202020204" pitchFamily="34" charset="0"/>
              <a:buNone/>
              <a:defRPr sz="3600" b="1" cap="all">
                <a:gradFill>
                  <a:gsLst>
                    <a:gs pos="5000">
                      <a:srgbClr val="BD1032"/>
                    </a:gs>
                    <a:gs pos="36000">
                      <a:srgbClr val="55020D"/>
                    </a:gs>
                    <a:gs pos="68000">
                      <a:srgbClr val="E13377"/>
                    </a:gs>
                    <a:gs pos="100000">
                      <a:srgbClr val="ED8571"/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r>
              <a:rPr lang="zh-CN" altLang="en-US" sz="23888" dirty="0">
                <a:solidFill>
                  <a:srgbClr val="5FB4F5"/>
                </a:solidFill>
                <a:latin typeface="方正稚艺简体" panose="03000509000000000000" pitchFamily="65" charset="-122"/>
                <a:ea typeface="方正稚艺简体" panose="03000509000000000000" pitchFamily="65" charset="-122"/>
                <a:sym typeface="+mn-lt"/>
              </a:rPr>
              <a:t>目录</a:t>
            </a:r>
            <a:endParaRPr lang="zh-CN" altLang="en-US" sz="23888" dirty="0">
              <a:solidFill>
                <a:srgbClr val="5FB4F5"/>
              </a:solidFill>
              <a:latin typeface="方正稚艺简体" panose="03000509000000000000" pitchFamily="65" charset="-122"/>
              <a:ea typeface="方正稚艺简体" panose="03000509000000000000" pitchFamily="65" charset="-122"/>
            </a:endParaRPr>
          </a:p>
        </p:txBody>
      </p:sp>
      <p:sp>
        <p:nvSpPr>
          <p:cNvPr id="120" name="文本框 119"/>
          <p:cNvSpPr txBox="1"/>
          <p:nvPr/>
        </p:nvSpPr>
        <p:spPr>
          <a:xfrm>
            <a:off x="8568782" y="10956936"/>
            <a:ext cx="7455108" cy="16976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9556" cap="all" dirty="0">
                <a:solidFill>
                  <a:srgbClr val="000000"/>
                </a:solidFill>
                <a:latin typeface="Franklin Gothic Book" panose="020B0503020102020204" pitchFamily="34" charset="0"/>
                <a:ea typeface="Cambria Math" panose="02040503050406030204" pitchFamily="18" charset="0"/>
                <a:cs typeface="+mn-ea"/>
                <a:sym typeface="+mn-lt"/>
              </a:rPr>
              <a:t>contents</a:t>
            </a:r>
            <a:endParaRPr lang="zh-CN" altLang="en-US" sz="9556" cap="all" dirty="0">
              <a:solidFill>
                <a:srgbClr val="000000"/>
              </a:solidFill>
              <a:latin typeface="Franklin Gothic Book" panose="020B0503020102020204" pitchFamily="34" charset="0"/>
              <a:cs typeface="+mn-ea"/>
              <a:sym typeface="+mn-lt"/>
            </a:endParaRPr>
          </a:p>
        </p:txBody>
      </p:sp>
      <p:sp>
        <p:nvSpPr>
          <p:cNvPr id="84" name="矩形 83"/>
          <p:cNvSpPr/>
          <p:nvPr/>
        </p:nvSpPr>
        <p:spPr>
          <a:xfrm>
            <a:off x="23115667" y="8572183"/>
            <a:ext cx="3858749" cy="1195264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7167" b="1" dirty="0">
                <a:latin typeface="黑体" panose="02010609060101010101" pitchFamily="49" charset="-122"/>
                <a:ea typeface="黑体" panose="02010609060101010101" pitchFamily="49" charset="-122"/>
              </a:rPr>
              <a:t>赛题分析</a:t>
            </a:r>
            <a:endParaRPr lang="zh-CN" altLang="en-US" sz="8362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85" name="椭圆 84"/>
          <p:cNvSpPr/>
          <p:nvPr/>
        </p:nvSpPr>
        <p:spPr>
          <a:xfrm>
            <a:off x="21169364" y="8478865"/>
            <a:ext cx="1471864" cy="147186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3584" dirty="0">
                <a:solidFill>
                  <a:schemeClr val="bg1"/>
                </a:solidFill>
                <a:latin typeface="Impact" panose="020B0806030902050204" pitchFamily="34" charset="0"/>
                <a:cs typeface="+mn-ea"/>
              </a:rPr>
              <a:t>02</a:t>
            </a:r>
            <a:endParaRPr lang="zh-CN" altLang="en-US" sz="3584" dirty="0">
              <a:solidFill>
                <a:schemeClr val="bg1"/>
              </a:solidFill>
              <a:latin typeface="Impact" panose="020B0806030902050204" pitchFamily="34" charset="0"/>
              <a:cs typeface="+mn-ea"/>
            </a:endParaRPr>
          </a:p>
        </p:txBody>
      </p:sp>
      <p:sp>
        <p:nvSpPr>
          <p:cNvPr id="87" name="矩形 86"/>
          <p:cNvSpPr/>
          <p:nvPr/>
        </p:nvSpPr>
        <p:spPr>
          <a:xfrm>
            <a:off x="23115667" y="10875975"/>
            <a:ext cx="3877985" cy="1195264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7167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特征工程</a:t>
            </a:r>
            <a:endParaRPr lang="zh-CN" altLang="en-US" sz="8362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88" name="椭圆 87"/>
          <p:cNvSpPr/>
          <p:nvPr/>
        </p:nvSpPr>
        <p:spPr>
          <a:xfrm>
            <a:off x="21169364" y="10782654"/>
            <a:ext cx="1471864" cy="147186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3584" dirty="0">
                <a:solidFill>
                  <a:schemeClr val="bg1"/>
                </a:solidFill>
                <a:latin typeface="Impact" panose="020B0806030902050204" pitchFamily="34" charset="0"/>
                <a:cs typeface="+mn-ea"/>
              </a:rPr>
              <a:t>03</a:t>
            </a:r>
            <a:endParaRPr lang="zh-CN" altLang="en-US" sz="3584" dirty="0">
              <a:solidFill>
                <a:schemeClr val="bg1"/>
              </a:solidFill>
              <a:latin typeface="Impact" panose="020B0806030902050204" pitchFamily="34" charset="0"/>
              <a:cs typeface="+mn-ea"/>
            </a:endParaRPr>
          </a:p>
        </p:txBody>
      </p:sp>
      <p:sp>
        <p:nvSpPr>
          <p:cNvPr id="90" name="矩形 89"/>
          <p:cNvSpPr/>
          <p:nvPr/>
        </p:nvSpPr>
        <p:spPr>
          <a:xfrm>
            <a:off x="23115671" y="13208209"/>
            <a:ext cx="3881191" cy="1195264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7167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语义匹配</a:t>
            </a:r>
            <a:endParaRPr lang="zh-CN" altLang="en-US" sz="8362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91" name="椭圆 90"/>
          <p:cNvSpPr/>
          <p:nvPr/>
        </p:nvSpPr>
        <p:spPr>
          <a:xfrm>
            <a:off x="21169364" y="13114889"/>
            <a:ext cx="1471864" cy="147186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3584" dirty="0">
                <a:solidFill>
                  <a:schemeClr val="bg1"/>
                </a:solidFill>
                <a:latin typeface="Impact" panose="020B0806030902050204" pitchFamily="34" charset="0"/>
                <a:cs typeface="+mn-ea"/>
              </a:rPr>
              <a:t>04</a:t>
            </a:r>
            <a:endParaRPr lang="zh-CN" altLang="en-US" sz="3584" dirty="0">
              <a:solidFill>
                <a:schemeClr val="bg1"/>
              </a:solidFill>
              <a:latin typeface="Impact" panose="020B0806030902050204" pitchFamily="34" charset="0"/>
              <a:cs typeface="+mn-ea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23115664" y="6294154"/>
            <a:ext cx="3858749" cy="1195264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7167" b="1" dirty="0">
                <a:latin typeface="黑体" panose="02010609060101010101" pitchFamily="49" charset="-122"/>
                <a:ea typeface="黑体" panose="02010609060101010101" pitchFamily="49" charset="-122"/>
              </a:rPr>
              <a:t>团队介绍</a:t>
            </a:r>
            <a:endParaRPr lang="zh-CN" altLang="en-US" sz="8362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5" name="椭圆 24"/>
          <p:cNvSpPr/>
          <p:nvPr/>
        </p:nvSpPr>
        <p:spPr>
          <a:xfrm>
            <a:off x="21169361" y="6200837"/>
            <a:ext cx="1471864" cy="1471864"/>
          </a:xfrm>
          <a:prstGeom prst="ellipse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3584" dirty="0">
                <a:solidFill>
                  <a:schemeClr val="bg1"/>
                </a:solidFill>
                <a:latin typeface="Impact" panose="020B0806030902050204" pitchFamily="34" charset="0"/>
                <a:cs typeface="+mn-ea"/>
              </a:rPr>
              <a:t>01</a:t>
            </a:r>
            <a:endParaRPr lang="zh-CN" altLang="en-US" sz="3584" dirty="0">
              <a:solidFill>
                <a:schemeClr val="bg1"/>
              </a:solidFill>
              <a:latin typeface="Impact" panose="020B0806030902050204" pitchFamily="34" charset="0"/>
              <a:cs typeface="+mn-ea"/>
            </a:endParaRPr>
          </a:p>
        </p:txBody>
      </p:sp>
      <p:cxnSp>
        <p:nvCxnSpPr>
          <p:cNvPr id="26" name="直接连接符 25"/>
          <p:cNvCxnSpPr/>
          <p:nvPr/>
        </p:nvCxnSpPr>
        <p:spPr>
          <a:xfrm flipV="1">
            <a:off x="17481163" y="7287871"/>
            <a:ext cx="0" cy="5854573"/>
          </a:xfrm>
          <a:prstGeom prst="line">
            <a:avLst/>
          </a:prstGeom>
          <a:ln w="9525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3" name="椭圆 12"/>
          <p:cNvSpPr/>
          <p:nvPr/>
        </p:nvSpPr>
        <p:spPr>
          <a:xfrm>
            <a:off x="21169361" y="15447124"/>
            <a:ext cx="1471864" cy="147186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3584" dirty="0">
                <a:solidFill>
                  <a:schemeClr val="bg1"/>
                </a:solidFill>
                <a:latin typeface="Impact" panose="020B0806030902050204" pitchFamily="34" charset="0"/>
                <a:cs typeface="+mn-ea"/>
              </a:rPr>
              <a:t>04</a:t>
            </a:r>
            <a:endParaRPr lang="zh-CN" altLang="en-US" sz="3584" dirty="0">
              <a:solidFill>
                <a:schemeClr val="bg1"/>
              </a:solidFill>
              <a:latin typeface="Impact" panose="020B0806030902050204" pitchFamily="34" charset="0"/>
              <a:cs typeface="+mn-ea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23115667" y="15585424"/>
            <a:ext cx="3877985" cy="1195264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7167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总结改进</a:t>
            </a:r>
            <a:endParaRPr lang="zh-CN" altLang="en-US" sz="8362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29975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8173"/>
    </mc:Choice>
    <mc:Fallback xmlns="">
      <p:transition advTm="8173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组合 32">
            <a:extLst>
              <a:ext uri="{FF2B5EF4-FFF2-40B4-BE49-F238E27FC236}">
                <a16:creationId xmlns:a16="http://schemas.microsoft.com/office/drawing/2014/main" id="{AC5A03D6-4E60-408A-AA09-2DEDF04077F4}"/>
              </a:ext>
            </a:extLst>
          </p:cNvPr>
          <p:cNvGrpSpPr/>
          <p:nvPr/>
        </p:nvGrpSpPr>
        <p:grpSpPr>
          <a:xfrm>
            <a:off x="4268912" y="9241716"/>
            <a:ext cx="4698721" cy="3175243"/>
            <a:chOff x="1379322" y="2154042"/>
            <a:chExt cx="3824669" cy="2318563"/>
          </a:xfrm>
        </p:grpSpPr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76EC4F34-95AE-4594-A06C-C2C4061B76DE}"/>
                </a:ext>
              </a:extLst>
            </p:cNvPr>
            <p:cNvSpPr txBox="1"/>
            <p:nvPr/>
          </p:nvSpPr>
          <p:spPr>
            <a:xfrm>
              <a:off x="1379322" y="3416334"/>
              <a:ext cx="3824669" cy="10562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8800" b="1" dirty="0">
                  <a:solidFill>
                    <a:srgbClr val="37A6FA"/>
                  </a:solidFill>
                  <a:latin typeface="Segoe UI" panose="020B0502040204020203" pitchFamily="34" charset="0"/>
                  <a:ea typeface="黑体" panose="02010609060101010101" pitchFamily="49" charset="-122"/>
                  <a:cs typeface="Segoe UI" panose="020B0502040204020203" pitchFamily="34" charset="0"/>
                </a:rPr>
                <a:t>团队介绍</a:t>
              </a:r>
              <a:endParaRPr lang="zh-CN" altLang="en-US" sz="8800" b="1" dirty="0">
                <a:solidFill>
                  <a:srgbClr val="37A6FA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A261A93F-6C8A-451D-892C-8A7BC6BC3879}"/>
                </a:ext>
              </a:extLst>
            </p:cNvPr>
            <p:cNvSpPr txBox="1"/>
            <p:nvPr/>
          </p:nvSpPr>
          <p:spPr>
            <a:xfrm>
              <a:off x="2983590" y="2154042"/>
              <a:ext cx="616133" cy="10562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8800" b="1" dirty="0">
                  <a:solidFill>
                    <a:srgbClr val="37A6FA"/>
                  </a:solidFill>
                </a:rPr>
                <a:t>1</a:t>
              </a:r>
              <a:endParaRPr lang="zh-CN" altLang="en-US" sz="8800" b="1" dirty="0">
                <a:solidFill>
                  <a:srgbClr val="37A6FA"/>
                </a:solidFill>
              </a:endParaRPr>
            </a:p>
          </p:txBody>
        </p:sp>
      </p:grp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1BA51CBD-840C-4EAA-B874-68B6F81C9CF4}"/>
              </a:ext>
            </a:extLst>
          </p:cNvPr>
          <p:cNvGrpSpPr/>
          <p:nvPr/>
        </p:nvGrpSpPr>
        <p:grpSpPr>
          <a:xfrm>
            <a:off x="10780963" y="9238581"/>
            <a:ext cx="5182764" cy="3473624"/>
            <a:chOff x="3058163" y="1149098"/>
            <a:chExt cx="5182764" cy="3473624"/>
          </a:xfrm>
        </p:grpSpPr>
        <p:cxnSp>
          <p:nvCxnSpPr>
            <p:cNvPr id="39" name="直接连接符 38">
              <a:extLst>
                <a:ext uri="{FF2B5EF4-FFF2-40B4-BE49-F238E27FC236}">
                  <a16:creationId xmlns:a16="http://schemas.microsoft.com/office/drawing/2014/main" id="{9282C6F3-4E1F-409F-BEE5-1697E92A3815}"/>
                </a:ext>
              </a:extLst>
            </p:cNvPr>
            <p:cNvCxnSpPr/>
            <p:nvPr/>
          </p:nvCxnSpPr>
          <p:spPr>
            <a:xfrm>
              <a:off x="3058163" y="2883853"/>
              <a:ext cx="0" cy="228600"/>
            </a:xfrm>
            <a:prstGeom prst="line">
              <a:avLst/>
            </a:prstGeom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4C75FEEE-374D-4A4A-AAE1-A0B3420287E5}"/>
                </a:ext>
              </a:extLst>
            </p:cNvPr>
            <p:cNvSpPr txBox="1"/>
            <p:nvPr/>
          </p:nvSpPr>
          <p:spPr>
            <a:xfrm>
              <a:off x="3542205" y="2804081"/>
              <a:ext cx="4698722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8800" b="1" dirty="0">
                  <a:solidFill>
                    <a:srgbClr val="242D52"/>
                  </a:solidFill>
                  <a:latin typeface="Segoe UI" panose="020B0502040204020203" pitchFamily="34" charset="0"/>
                  <a:ea typeface="黑体" panose="02010609060101010101" pitchFamily="49" charset="-122"/>
                  <a:cs typeface="Segoe UI" panose="020B0502040204020203" pitchFamily="34" charset="0"/>
                </a:rPr>
                <a:t>赛题分析</a:t>
              </a:r>
              <a:endParaRPr lang="zh-CN" altLang="en-US" sz="8800" b="1" dirty="0">
                <a:solidFill>
                  <a:srgbClr val="242D52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5739EFA1-BCD1-4AC1-8F89-B02F6E73A038}"/>
                </a:ext>
              </a:extLst>
            </p:cNvPr>
            <p:cNvSpPr txBox="1"/>
            <p:nvPr/>
          </p:nvSpPr>
          <p:spPr>
            <a:xfrm>
              <a:off x="3542205" y="3514726"/>
              <a:ext cx="2268142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zh-CN" sz="6600" dirty="0">
                <a:solidFill>
                  <a:srgbClr val="242D5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40794BFF-12F4-4B50-AE01-C423085AE818}"/>
                </a:ext>
              </a:extLst>
            </p:cNvPr>
            <p:cNvSpPr txBox="1"/>
            <p:nvPr/>
          </p:nvSpPr>
          <p:spPr>
            <a:xfrm>
              <a:off x="5513097" y="1149098"/>
              <a:ext cx="756938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8800" b="1" dirty="0">
                  <a:solidFill>
                    <a:srgbClr val="242D52"/>
                  </a:solidFill>
                </a:rPr>
                <a:t>2</a:t>
              </a:r>
              <a:endParaRPr lang="zh-CN" altLang="en-US" sz="8800" b="1" dirty="0">
                <a:solidFill>
                  <a:srgbClr val="242D52"/>
                </a:solidFill>
              </a:endParaRPr>
            </a:p>
          </p:txBody>
        </p:sp>
      </p:grp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C3F87648-3254-427D-BFC3-C8ED64855E72}"/>
              </a:ext>
            </a:extLst>
          </p:cNvPr>
          <p:cNvGrpSpPr/>
          <p:nvPr/>
        </p:nvGrpSpPr>
        <p:grpSpPr>
          <a:xfrm>
            <a:off x="24585737" y="9283010"/>
            <a:ext cx="5805416" cy="3374797"/>
            <a:chOff x="9337043" y="1247925"/>
            <a:chExt cx="4990466" cy="3374797"/>
          </a:xfrm>
        </p:grpSpPr>
        <p:cxnSp>
          <p:nvCxnSpPr>
            <p:cNvPr id="44" name="直接连接符 43">
              <a:extLst>
                <a:ext uri="{FF2B5EF4-FFF2-40B4-BE49-F238E27FC236}">
                  <a16:creationId xmlns:a16="http://schemas.microsoft.com/office/drawing/2014/main" id="{08D3722A-FE53-4632-B3D0-5DE9D165EB84}"/>
                </a:ext>
              </a:extLst>
            </p:cNvPr>
            <p:cNvCxnSpPr/>
            <p:nvPr/>
          </p:nvCxnSpPr>
          <p:spPr>
            <a:xfrm>
              <a:off x="9337043" y="2883853"/>
              <a:ext cx="0" cy="228600"/>
            </a:xfrm>
            <a:prstGeom prst="line">
              <a:avLst/>
            </a:prstGeom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5" name="组合 44">
              <a:extLst>
                <a:ext uri="{FF2B5EF4-FFF2-40B4-BE49-F238E27FC236}">
                  <a16:creationId xmlns:a16="http://schemas.microsoft.com/office/drawing/2014/main" id="{D820CF85-5644-4623-B5C4-10BC923F7EF2}"/>
                </a:ext>
              </a:extLst>
            </p:cNvPr>
            <p:cNvGrpSpPr/>
            <p:nvPr/>
          </p:nvGrpSpPr>
          <p:grpSpPr>
            <a:xfrm>
              <a:off x="9480946" y="1247925"/>
              <a:ext cx="4846563" cy="3374797"/>
              <a:chOff x="9480946" y="1247925"/>
              <a:chExt cx="4846563" cy="3374797"/>
            </a:xfrm>
          </p:grpSpPr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06DE0AE2-26A3-4C16-97FE-0496FB85DED1}"/>
                  </a:ext>
                </a:extLst>
              </p:cNvPr>
              <p:cNvSpPr txBox="1"/>
              <p:nvPr/>
            </p:nvSpPr>
            <p:spPr>
              <a:xfrm>
                <a:off x="10271846" y="2845849"/>
                <a:ext cx="4055663" cy="14465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8800" b="1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语义匹配</a:t>
                </a:r>
                <a:endParaRPr lang="zh-CN" altLang="en-US" sz="9600" b="1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7F72FF2D-B19C-4E84-9D62-CD55669B2E62}"/>
                  </a:ext>
                </a:extLst>
              </p:cNvPr>
              <p:cNvSpPr txBox="1"/>
              <p:nvPr/>
            </p:nvSpPr>
            <p:spPr>
              <a:xfrm>
                <a:off x="9480946" y="3514726"/>
                <a:ext cx="2268142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altLang="zh-CN" sz="6600" dirty="0">
                  <a:solidFill>
                    <a:srgbClr val="242D52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9BCD2733-207F-41C3-9249-9B05FEC1D38F}"/>
                  </a:ext>
                </a:extLst>
              </p:cNvPr>
              <p:cNvSpPr txBox="1"/>
              <p:nvPr/>
            </p:nvSpPr>
            <p:spPr>
              <a:xfrm>
                <a:off x="11933910" y="1247925"/>
                <a:ext cx="756938" cy="14465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8800" b="1" dirty="0">
                    <a:solidFill>
                      <a:srgbClr val="242D52"/>
                    </a:solidFill>
                  </a:rPr>
                  <a:t>4</a:t>
                </a:r>
                <a:endParaRPr lang="zh-CN" altLang="en-US" sz="8800" b="1" dirty="0">
                  <a:solidFill>
                    <a:srgbClr val="242D52"/>
                  </a:solidFill>
                </a:endParaRPr>
              </a:p>
            </p:txBody>
          </p:sp>
        </p:grpSp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8BFC893F-719F-41D1-8177-D7D6B04A0946}"/>
              </a:ext>
            </a:extLst>
          </p:cNvPr>
          <p:cNvGrpSpPr/>
          <p:nvPr/>
        </p:nvGrpSpPr>
        <p:grpSpPr>
          <a:xfrm>
            <a:off x="17777057" y="9283010"/>
            <a:ext cx="5400383" cy="3018571"/>
            <a:chOff x="6670043" y="1693727"/>
            <a:chExt cx="5400383" cy="3018571"/>
          </a:xfrm>
        </p:grpSpPr>
        <p:sp>
          <p:nvSpPr>
            <p:cNvPr id="50" name="文本框 49">
              <a:extLst>
                <a:ext uri="{FF2B5EF4-FFF2-40B4-BE49-F238E27FC236}">
                  <a16:creationId xmlns:a16="http://schemas.microsoft.com/office/drawing/2014/main" id="{8BBBDFE2-C66C-47B2-A98A-F5D10B4B09F6}"/>
                </a:ext>
              </a:extLst>
            </p:cNvPr>
            <p:cNvSpPr txBox="1"/>
            <p:nvPr/>
          </p:nvSpPr>
          <p:spPr>
            <a:xfrm>
              <a:off x="7352468" y="3265748"/>
              <a:ext cx="4717958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8800" b="1" dirty="0" smtClean="0">
                  <a:solidFill>
                    <a:srgbClr val="242D52"/>
                  </a:solidFill>
                  <a:latin typeface="Segoe UI" panose="020B0502040204020203" pitchFamily="34" charset="0"/>
                  <a:ea typeface="黑体" panose="02010609060101010101" pitchFamily="49" charset="-122"/>
                  <a:cs typeface="Segoe UI" panose="020B0502040204020203" pitchFamily="34" charset="0"/>
                </a:rPr>
                <a:t>特征工程</a:t>
              </a:r>
              <a:endParaRPr lang="zh-CN" altLang="en-US" sz="8800" b="1" dirty="0">
                <a:solidFill>
                  <a:srgbClr val="242D52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1" name="文本框 50">
              <a:extLst>
                <a:ext uri="{FF2B5EF4-FFF2-40B4-BE49-F238E27FC236}">
                  <a16:creationId xmlns:a16="http://schemas.microsoft.com/office/drawing/2014/main" id="{C243DA7A-5864-4670-AEA9-92B5F66863AA}"/>
                </a:ext>
              </a:extLst>
            </p:cNvPr>
            <p:cNvSpPr txBox="1"/>
            <p:nvPr/>
          </p:nvSpPr>
          <p:spPr>
            <a:xfrm>
              <a:off x="6947870" y="3514726"/>
              <a:ext cx="2268142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zh-CN" sz="6600" dirty="0">
                <a:solidFill>
                  <a:srgbClr val="242D5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2" name="文本框 51">
              <a:extLst>
                <a:ext uri="{FF2B5EF4-FFF2-40B4-BE49-F238E27FC236}">
                  <a16:creationId xmlns:a16="http://schemas.microsoft.com/office/drawing/2014/main" id="{3A87BE0A-516F-4A2F-B2D0-732C2CDD259C}"/>
                </a:ext>
              </a:extLst>
            </p:cNvPr>
            <p:cNvSpPr txBox="1"/>
            <p:nvPr/>
          </p:nvSpPr>
          <p:spPr>
            <a:xfrm>
              <a:off x="9006307" y="1693727"/>
              <a:ext cx="756938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8800" b="1" dirty="0">
                  <a:solidFill>
                    <a:srgbClr val="242D52"/>
                  </a:solidFill>
                </a:rPr>
                <a:t>3</a:t>
              </a:r>
              <a:endParaRPr lang="zh-CN" altLang="en-US" sz="8800" b="1" dirty="0">
                <a:solidFill>
                  <a:srgbClr val="242D52"/>
                </a:solidFill>
              </a:endParaRPr>
            </a:p>
          </p:txBody>
        </p:sp>
        <p:cxnSp>
          <p:nvCxnSpPr>
            <p:cNvPr id="53" name="直接连接符 52">
              <a:extLst>
                <a:ext uri="{FF2B5EF4-FFF2-40B4-BE49-F238E27FC236}">
                  <a16:creationId xmlns:a16="http://schemas.microsoft.com/office/drawing/2014/main" id="{BBD4E792-8B15-4C8D-B41F-AD6EF8947EED}"/>
                </a:ext>
              </a:extLst>
            </p:cNvPr>
            <p:cNvCxnSpPr>
              <a:cxnSpLocks/>
            </p:cNvCxnSpPr>
            <p:nvPr/>
          </p:nvCxnSpPr>
          <p:spPr>
            <a:xfrm>
              <a:off x="6670043" y="3240055"/>
              <a:ext cx="0" cy="308372"/>
            </a:xfrm>
            <a:prstGeom prst="line">
              <a:avLst/>
            </a:prstGeom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C3F87648-3254-427D-BFC3-C8ED64855E72}"/>
              </a:ext>
            </a:extLst>
          </p:cNvPr>
          <p:cNvGrpSpPr/>
          <p:nvPr/>
        </p:nvGrpSpPr>
        <p:grpSpPr>
          <a:xfrm>
            <a:off x="32886908" y="9283010"/>
            <a:ext cx="4717958" cy="2895166"/>
            <a:chOff x="8515747" y="1310001"/>
            <a:chExt cx="4717958" cy="2895166"/>
          </a:xfrm>
        </p:grpSpPr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08D3722A-FE53-4632-B3D0-5DE9D165EB84}"/>
                </a:ext>
              </a:extLst>
            </p:cNvPr>
            <p:cNvCxnSpPr/>
            <p:nvPr/>
          </p:nvCxnSpPr>
          <p:spPr>
            <a:xfrm>
              <a:off x="9337043" y="2883853"/>
              <a:ext cx="0" cy="228600"/>
            </a:xfrm>
            <a:prstGeom prst="line">
              <a:avLst/>
            </a:prstGeom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D820CF85-5644-4623-B5C4-10BC923F7EF2}"/>
                </a:ext>
              </a:extLst>
            </p:cNvPr>
            <p:cNvGrpSpPr/>
            <p:nvPr/>
          </p:nvGrpSpPr>
          <p:grpSpPr>
            <a:xfrm>
              <a:off x="8515747" y="1310001"/>
              <a:ext cx="4717958" cy="2895166"/>
              <a:chOff x="8515747" y="1310001"/>
              <a:chExt cx="4717958" cy="2895166"/>
            </a:xfrm>
          </p:grpSpPr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06DE0AE2-26A3-4C16-97FE-0496FB85DED1}"/>
                  </a:ext>
                </a:extLst>
              </p:cNvPr>
              <p:cNvSpPr txBox="1"/>
              <p:nvPr/>
            </p:nvSpPr>
            <p:spPr>
              <a:xfrm>
                <a:off x="8515747" y="2758617"/>
                <a:ext cx="4717958" cy="14465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8800" b="1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总结改进</a:t>
                </a:r>
                <a:endParaRPr lang="zh-CN" altLang="en-US" sz="9600" b="1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9BCD2733-207F-41C3-9249-9B05FEC1D38F}"/>
                  </a:ext>
                </a:extLst>
              </p:cNvPr>
              <p:cNvSpPr txBox="1"/>
              <p:nvPr/>
            </p:nvSpPr>
            <p:spPr>
              <a:xfrm>
                <a:off x="10615017" y="1310001"/>
                <a:ext cx="756938" cy="14465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8800" b="1" dirty="0">
                    <a:solidFill>
                      <a:srgbClr val="242D52"/>
                    </a:solidFill>
                  </a:rPr>
                  <a:t>5</a:t>
                </a:r>
                <a:endParaRPr lang="zh-CN" altLang="en-US" sz="8800" b="1" dirty="0">
                  <a:solidFill>
                    <a:srgbClr val="242D52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10618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530"/>
    </mc:Choice>
    <mc:Fallback xmlns="">
      <p:transition advTm="25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"/>
                            </p:stCondLst>
                            <p:childTnLst>
                              <p:par>
                                <p:cTn id="1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700"/>
                            </p:stCondLst>
                            <p:childTnLst>
                              <p:par>
                                <p:cTn id="1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200"/>
                            </p:stCondLst>
                            <p:childTnLst>
                              <p:par>
                                <p:cTn id="2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700"/>
                            </p:stCondLst>
                            <p:childTnLst>
                              <p:par>
                                <p:cTn id="3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组合 32">
            <a:extLst>
              <a:ext uri="{FF2B5EF4-FFF2-40B4-BE49-F238E27FC236}">
                <a16:creationId xmlns:a16="http://schemas.microsoft.com/office/drawing/2014/main" id="{AC5A03D6-4E60-408A-AA09-2DEDF04077F4}"/>
              </a:ext>
            </a:extLst>
          </p:cNvPr>
          <p:cNvGrpSpPr/>
          <p:nvPr/>
        </p:nvGrpSpPr>
        <p:grpSpPr>
          <a:xfrm>
            <a:off x="4268912" y="9241716"/>
            <a:ext cx="4698721" cy="3175243"/>
            <a:chOff x="1379322" y="2154042"/>
            <a:chExt cx="3824669" cy="2318563"/>
          </a:xfrm>
        </p:grpSpPr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76EC4F34-95AE-4594-A06C-C2C4061B76DE}"/>
                </a:ext>
              </a:extLst>
            </p:cNvPr>
            <p:cNvSpPr txBox="1"/>
            <p:nvPr/>
          </p:nvSpPr>
          <p:spPr>
            <a:xfrm>
              <a:off x="1379322" y="3416334"/>
              <a:ext cx="3824669" cy="10562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8800" b="1" dirty="0">
                  <a:latin typeface="Segoe UI" panose="020B0502040204020203" pitchFamily="34" charset="0"/>
                  <a:ea typeface="黑体" panose="02010609060101010101" pitchFamily="49" charset="-122"/>
                  <a:cs typeface="Segoe UI" panose="020B0502040204020203" pitchFamily="34" charset="0"/>
                </a:rPr>
                <a:t>团队介绍</a:t>
              </a:r>
              <a:endParaRPr lang="zh-CN" altLang="en-US" sz="8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A261A93F-6C8A-451D-892C-8A7BC6BC3879}"/>
                </a:ext>
              </a:extLst>
            </p:cNvPr>
            <p:cNvSpPr txBox="1"/>
            <p:nvPr/>
          </p:nvSpPr>
          <p:spPr>
            <a:xfrm>
              <a:off x="2983590" y="2154042"/>
              <a:ext cx="616133" cy="10562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8800" b="1" dirty="0"/>
                <a:t>1</a:t>
              </a:r>
              <a:endParaRPr lang="zh-CN" altLang="en-US" sz="8800" b="1" dirty="0"/>
            </a:p>
          </p:txBody>
        </p:sp>
      </p:grp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1BA51CBD-840C-4EAA-B874-68B6F81C9CF4}"/>
              </a:ext>
            </a:extLst>
          </p:cNvPr>
          <p:cNvGrpSpPr/>
          <p:nvPr/>
        </p:nvGrpSpPr>
        <p:grpSpPr>
          <a:xfrm>
            <a:off x="10780963" y="9238581"/>
            <a:ext cx="5182764" cy="3473624"/>
            <a:chOff x="3058163" y="1149098"/>
            <a:chExt cx="5182764" cy="3473624"/>
          </a:xfrm>
        </p:grpSpPr>
        <p:cxnSp>
          <p:nvCxnSpPr>
            <p:cNvPr id="39" name="直接连接符 38">
              <a:extLst>
                <a:ext uri="{FF2B5EF4-FFF2-40B4-BE49-F238E27FC236}">
                  <a16:creationId xmlns:a16="http://schemas.microsoft.com/office/drawing/2014/main" id="{9282C6F3-4E1F-409F-BEE5-1697E92A3815}"/>
                </a:ext>
              </a:extLst>
            </p:cNvPr>
            <p:cNvCxnSpPr/>
            <p:nvPr/>
          </p:nvCxnSpPr>
          <p:spPr>
            <a:xfrm>
              <a:off x="3058163" y="2883853"/>
              <a:ext cx="0" cy="228600"/>
            </a:xfrm>
            <a:prstGeom prst="line">
              <a:avLst/>
            </a:prstGeom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4C75FEEE-374D-4A4A-AAE1-A0B3420287E5}"/>
                </a:ext>
              </a:extLst>
            </p:cNvPr>
            <p:cNvSpPr txBox="1"/>
            <p:nvPr/>
          </p:nvSpPr>
          <p:spPr>
            <a:xfrm>
              <a:off x="3542205" y="2804081"/>
              <a:ext cx="4698722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8800" b="1" dirty="0">
                  <a:solidFill>
                    <a:srgbClr val="5FB4F5"/>
                  </a:solidFill>
                  <a:latin typeface="Segoe UI" panose="020B0502040204020203" pitchFamily="34" charset="0"/>
                  <a:ea typeface="黑体" panose="02010609060101010101" pitchFamily="49" charset="-122"/>
                  <a:cs typeface="Segoe UI" panose="020B0502040204020203" pitchFamily="34" charset="0"/>
                </a:rPr>
                <a:t>赛题分析</a:t>
              </a:r>
              <a:endParaRPr lang="zh-CN" altLang="en-US" sz="8800" b="1" dirty="0">
                <a:solidFill>
                  <a:srgbClr val="5FB4F5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5739EFA1-BCD1-4AC1-8F89-B02F6E73A038}"/>
                </a:ext>
              </a:extLst>
            </p:cNvPr>
            <p:cNvSpPr txBox="1"/>
            <p:nvPr/>
          </p:nvSpPr>
          <p:spPr>
            <a:xfrm>
              <a:off x="3542205" y="3514726"/>
              <a:ext cx="2268142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zh-CN" sz="6600" dirty="0">
                <a:solidFill>
                  <a:srgbClr val="242D5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40794BFF-12F4-4B50-AE01-C423085AE818}"/>
                </a:ext>
              </a:extLst>
            </p:cNvPr>
            <p:cNvSpPr txBox="1"/>
            <p:nvPr/>
          </p:nvSpPr>
          <p:spPr>
            <a:xfrm>
              <a:off x="5513097" y="1149098"/>
              <a:ext cx="756938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8800" b="1" dirty="0">
                  <a:solidFill>
                    <a:srgbClr val="5FB4F5"/>
                  </a:solidFill>
                </a:rPr>
                <a:t>2</a:t>
              </a:r>
              <a:endParaRPr lang="zh-CN" altLang="en-US" sz="8800" b="1" dirty="0">
                <a:solidFill>
                  <a:srgbClr val="5FB4F5"/>
                </a:solidFill>
              </a:endParaRPr>
            </a:p>
          </p:txBody>
        </p:sp>
      </p:grp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C3F87648-3254-427D-BFC3-C8ED64855E72}"/>
              </a:ext>
            </a:extLst>
          </p:cNvPr>
          <p:cNvGrpSpPr/>
          <p:nvPr/>
        </p:nvGrpSpPr>
        <p:grpSpPr>
          <a:xfrm>
            <a:off x="24585737" y="9283010"/>
            <a:ext cx="5820191" cy="3374797"/>
            <a:chOff x="9337043" y="1247925"/>
            <a:chExt cx="5003167" cy="3374797"/>
          </a:xfrm>
        </p:grpSpPr>
        <p:cxnSp>
          <p:nvCxnSpPr>
            <p:cNvPr id="44" name="直接连接符 43">
              <a:extLst>
                <a:ext uri="{FF2B5EF4-FFF2-40B4-BE49-F238E27FC236}">
                  <a16:creationId xmlns:a16="http://schemas.microsoft.com/office/drawing/2014/main" id="{08D3722A-FE53-4632-B3D0-5DE9D165EB84}"/>
                </a:ext>
              </a:extLst>
            </p:cNvPr>
            <p:cNvCxnSpPr/>
            <p:nvPr/>
          </p:nvCxnSpPr>
          <p:spPr>
            <a:xfrm>
              <a:off x="9337043" y="2883853"/>
              <a:ext cx="0" cy="228600"/>
            </a:xfrm>
            <a:prstGeom prst="line">
              <a:avLst/>
            </a:prstGeom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5" name="组合 44">
              <a:extLst>
                <a:ext uri="{FF2B5EF4-FFF2-40B4-BE49-F238E27FC236}">
                  <a16:creationId xmlns:a16="http://schemas.microsoft.com/office/drawing/2014/main" id="{D820CF85-5644-4623-B5C4-10BC923F7EF2}"/>
                </a:ext>
              </a:extLst>
            </p:cNvPr>
            <p:cNvGrpSpPr/>
            <p:nvPr/>
          </p:nvGrpSpPr>
          <p:grpSpPr>
            <a:xfrm>
              <a:off x="9480946" y="1247925"/>
              <a:ext cx="4859264" cy="3374797"/>
              <a:chOff x="9480946" y="1247925"/>
              <a:chExt cx="4859264" cy="3374797"/>
            </a:xfrm>
          </p:grpSpPr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06DE0AE2-26A3-4C16-97FE-0496FB85DED1}"/>
                  </a:ext>
                </a:extLst>
              </p:cNvPr>
              <p:cNvSpPr txBox="1"/>
              <p:nvPr/>
            </p:nvSpPr>
            <p:spPr>
              <a:xfrm>
                <a:off x="10284547" y="2801217"/>
                <a:ext cx="4055663" cy="14465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8800" b="1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语义匹配</a:t>
                </a:r>
                <a:endParaRPr lang="zh-CN" altLang="en-US" sz="9600" b="1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7F72FF2D-B19C-4E84-9D62-CD55669B2E62}"/>
                  </a:ext>
                </a:extLst>
              </p:cNvPr>
              <p:cNvSpPr txBox="1"/>
              <p:nvPr/>
            </p:nvSpPr>
            <p:spPr>
              <a:xfrm>
                <a:off x="9480946" y="3514726"/>
                <a:ext cx="2268142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altLang="zh-CN" sz="6600" dirty="0">
                  <a:solidFill>
                    <a:srgbClr val="242D52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9BCD2733-207F-41C3-9249-9B05FEC1D38F}"/>
                  </a:ext>
                </a:extLst>
              </p:cNvPr>
              <p:cNvSpPr txBox="1"/>
              <p:nvPr/>
            </p:nvSpPr>
            <p:spPr>
              <a:xfrm>
                <a:off x="11933910" y="1247925"/>
                <a:ext cx="756938" cy="14465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8800" b="1" dirty="0">
                    <a:solidFill>
                      <a:srgbClr val="242D52"/>
                    </a:solidFill>
                  </a:rPr>
                  <a:t>4</a:t>
                </a:r>
                <a:endParaRPr lang="zh-CN" altLang="en-US" sz="8800" b="1" dirty="0">
                  <a:solidFill>
                    <a:srgbClr val="242D52"/>
                  </a:solidFill>
                </a:endParaRPr>
              </a:p>
            </p:txBody>
          </p:sp>
        </p:grpSp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8BFC893F-719F-41D1-8177-D7D6B04A0946}"/>
              </a:ext>
            </a:extLst>
          </p:cNvPr>
          <p:cNvGrpSpPr/>
          <p:nvPr/>
        </p:nvGrpSpPr>
        <p:grpSpPr>
          <a:xfrm>
            <a:off x="17777057" y="9174355"/>
            <a:ext cx="5400383" cy="3127226"/>
            <a:chOff x="6670043" y="1585072"/>
            <a:chExt cx="5400383" cy="3127226"/>
          </a:xfrm>
        </p:grpSpPr>
        <p:sp>
          <p:nvSpPr>
            <p:cNvPr id="50" name="文本框 49">
              <a:extLst>
                <a:ext uri="{FF2B5EF4-FFF2-40B4-BE49-F238E27FC236}">
                  <a16:creationId xmlns:a16="http://schemas.microsoft.com/office/drawing/2014/main" id="{8BBBDFE2-C66C-47B2-A98A-F5D10B4B09F6}"/>
                </a:ext>
              </a:extLst>
            </p:cNvPr>
            <p:cNvSpPr txBox="1"/>
            <p:nvPr/>
          </p:nvSpPr>
          <p:spPr>
            <a:xfrm>
              <a:off x="7352468" y="3265748"/>
              <a:ext cx="4717958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8800" b="1" dirty="0" smtClean="0">
                  <a:solidFill>
                    <a:srgbClr val="242D52"/>
                  </a:solidFill>
                  <a:latin typeface="Segoe UI" panose="020B0502040204020203" pitchFamily="34" charset="0"/>
                  <a:ea typeface="黑体" panose="02010609060101010101" pitchFamily="49" charset="-122"/>
                  <a:cs typeface="Segoe UI" panose="020B0502040204020203" pitchFamily="34" charset="0"/>
                </a:rPr>
                <a:t>特征工程</a:t>
              </a:r>
              <a:endParaRPr lang="zh-CN" altLang="en-US" sz="8800" b="1" dirty="0">
                <a:solidFill>
                  <a:srgbClr val="242D52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1" name="文本框 50">
              <a:extLst>
                <a:ext uri="{FF2B5EF4-FFF2-40B4-BE49-F238E27FC236}">
                  <a16:creationId xmlns:a16="http://schemas.microsoft.com/office/drawing/2014/main" id="{C243DA7A-5864-4670-AEA9-92B5F66863AA}"/>
                </a:ext>
              </a:extLst>
            </p:cNvPr>
            <p:cNvSpPr txBox="1"/>
            <p:nvPr/>
          </p:nvSpPr>
          <p:spPr>
            <a:xfrm>
              <a:off x="6947870" y="3514726"/>
              <a:ext cx="2268142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zh-CN" sz="6600" dirty="0">
                <a:solidFill>
                  <a:srgbClr val="242D5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2" name="文本框 51">
              <a:extLst>
                <a:ext uri="{FF2B5EF4-FFF2-40B4-BE49-F238E27FC236}">
                  <a16:creationId xmlns:a16="http://schemas.microsoft.com/office/drawing/2014/main" id="{3A87BE0A-516F-4A2F-B2D0-732C2CDD259C}"/>
                </a:ext>
              </a:extLst>
            </p:cNvPr>
            <p:cNvSpPr txBox="1"/>
            <p:nvPr/>
          </p:nvSpPr>
          <p:spPr>
            <a:xfrm>
              <a:off x="8837543" y="1585072"/>
              <a:ext cx="756938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8800" b="1" dirty="0">
                  <a:solidFill>
                    <a:srgbClr val="242D52"/>
                  </a:solidFill>
                </a:rPr>
                <a:t>3</a:t>
              </a:r>
              <a:endParaRPr lang="zh-CN" altLang="en-US" sz="8800" b="1" dirty="0">
                <a:solidFill>
                  <a:srgbClr val="242D52"/>
                </a:solidFill>
              </a:endParaRPr>
            </a:p>
          </p:txBody>
        </p:sp>
        <p:cxnSp>
          <p:nvCxnSpPr>
            <p:cNvPr id="53" name="直接连接符 52">
              <a:extLst>
                <a:ext uri="{FF2B5EF4-FFF2-40B4-BE49-F238E27FC236}">
                  <a16:creationId xmlns:a16="http://schemas.microsoft.com/office/drawing/2014/main" id="{BBD4E792-8B15-4C8D-B41F-AD6EF8947EED}"/>
                </a:ext>
              </a:extLst>
            </p:cNvPr>
            <p:cNvCxnSpPr>
              <a:cxnSpLocks/>
            </p:cNvCxnSpPr>
            <p:nvPr/>
          </p:nvCxnSpPr>
          <p:spPr>
            <a:xfrm>
              <a:off x="6670043" y="3240055"/>
              <a:ext cx="0" cy="308372"/>
            </a:xfrm>
            <a:prstGeom prst="line">
              <a:avLst/>
            </a:prstGeom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C3F87648-3254-427D-BFC3-C8ED64855E72}"/>
              </a:ext>
            </a:extLst>
          </p:cNvPr>
          <p:cNvGrpSpPr/>
          <p:nvPr/>
        </p:nvGrpSpPr>
        <p:grpSpPr>
          <a:xfrm>
            <a:off x="33708204" y="9174355"/>
            <a:ext cx="5037640" cy="3421376"/>
            <a:chOff x="9337043" y="1201346"/>
            <a:chExt cx="5037640" cy="3421376"/>
          </a:xfrm>
        </p:grpSpPr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08D3722A-FE53-4632-B3D0-5DE9D165EB84}"/>
                </a:ext>
              </a:extLst>
            </p:cNvPr>
            <p:cNvCxnSpPr/>
            <p:nvPr/>
          </p:nvCxnSpPr>
          <p:spPr>
            <a:xfrm>
              <a:off x="9337043" y="2883853"/>
              <a:ext cx="0" cy="228600"/>
            </a:xfrm>
            <a:prstGeom prst="line">
              <a:avLst/>
            </a:prstGeom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D820CF85-5644-4623-B5C4-10BC923F7EF2}"/>
                </a:ext>
              </a:extLst>
            </p:cNvPr>
            <p:cNvGrpSpPr/>
            <p:nvPr/>
          </p:nvGrpSpPr>
          <p:grpSpPr>
            <a:xfrm>
              <a:off x="9480946" y="1201346"/>
              <a:ext cx="4893737" cy="3421376"/>
              <a:chOff x="9480946" y="1201346"/>
              <a:chExt cx="4893737" cy="3421376"/>
            </a:xfrm>
          </p:grpSpPr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06DE0AE2-26A3-4C16-97FE-0496FB85DED1}"/>
                  </a:ext>
                </a:extLst>
              </p:cNvPr>
              <p:cNvSpPr txBox="1"/>
              <p:nvPr/>
            </p:nvSpPr>
            <p:spPr>
              <a:xfrm>
                <a:off x="9675961" y="2804081"/>
                <a:ext cx="4698722" cy="14465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8800" b="1" dirty="0" smtClean="0">
                    <a:solidFill>
                      <a:srgbClr val="242D52"/>
                    </a:solidFill>
                    <a:latin typeface="Segoe UI" panose="020B0502040204020203" pitchFamily="34" charset="0"/>
                    <a:ea typeface="Segoe UI" panose="020B0502040204020203" pitchFamily="34" charset="0"/>
                    <a:cs typeface="Segoe UI" panose="020B0502040204020203" pitchFamily="34" charset="0"/>
                  </a:rPr>
                  <a:t>总结</a:t>
                </a:r>
                <a:r>
                  <a:rPr lang="zh-CN" altLang="en-US" sz="8800" b="1" dirty="0">
                    <a:solidFill>
                      <a:srgbClr val="242D52"/>
                    </a:solidFill>
                    <a:latin typeface="Segoe UI" panose="020B0502040204020203" pitchFamily="34" charset="0"/>
                    <a:ea typeface="Segoe UI" panose="020B0502040204020203" pitchFamily="34" charset="0"/>
                    <a:cs typeface="Segoe UI" panose="020B0502040204020203" pitchFamily="34" charset="0"/>
                  </a:rPr>
                  <a:t>改进</a:t>
                </a:r>
                <a:endParaRPr lang="zh-CN" altLang="en-US" sz="8800" b="1" dirty="0">
                  <a:solidFill>
                    <a:srgbClr val="242D52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7F72FF2D-B19C-4E84-9D62-CD55669B2E62}"/>
                  </a:ext>
                </a:extLst>
              </p:cNvPr>
              <p:cNvSpPr txBox="1"/>
              <p:nvPr/>
            </p:nvSpPr>
            <p:spPr>
              <a:xfrm>
                <a:off x="9480946" y="3514726"/>
                <a:ext cx="2268142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altLang="zh-CN" sz="6600" dirty="0">
                  <a:solidFill>
                    <a:srgbClr val="242D52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9BCD2733-207F-41C3-9249-9B05FEC1D38F}"/>
                  </a:ext>
                </a:extLst>
              </p:cNvPr>
              <p:cNvSpPr txBox="1"/>
              <p:nvPr/>
            </p:nvSpPr>
            <p:spPr>
              <a:xfrm>
                <a:off x="11749088" y="1201346"/>
                <a:ext cx="756938" cy="14465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8800" b="1" dirty="0">
                    <a:solidFill>
                      <a:srgbClr val="242D52"/>
                    </a:solidFill>
                  </a:rPr>
                  <a:t>5</a:t>
                </a:r>
                <a:endParaRPr lang="zh-CN" altLang="en-US" sz="8800" b="1" dirty="0">
                  <a:solidFill>
                    <a:srgbClr val="242D52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06309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8195"/>
    </mc:Choice>
    <mc:Fallback xmlns="">
      <p:transition advTm="81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"/>
                            </p:stCondLst>
                            <p:childTnLst>
                              <p:par>
                                <p:cTn id="1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700"/>
                            </p:stCondLst>
                            <p:childTnLst>
                              <p:par>
                                <p:cTn id="1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200"/>
                            </p:stCondLst>
                            <p:childTnLst>
                              <p:par>
                                <p:cTn id="2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700"/>
                            </p:stCondLst>
                            <p:childTnLst>
                              <p:par>
                                <p:cTn id="3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2399951" y="1079983"/>
            <a:ext cx="671986" cy="1751961"/>
          </a:xfrm>
          <a:prstGeom prst="rect">
            <a:avLst/>
          </a:prstGeom>
          <a:solidFill>
            <a:srgbClr val="96DBDE"/>
          </a:solidFill>
          <a:ln>
            <a:solidFill>
              <a:srgbClr val="86D6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87990" tIns="143995" rIns="287990" bIns="143995" rtlCol="0" anchor="ctr"/>
          <a:lstStyle/>
          <a:p>
            <a:pPr algn="ctr" defTabSz="2879720">
              <a:defRPr/>
            </a:pPr>
            <a:endParaRPr lang="zh-CN" altLang="en-US" sz="5880">
              <a:solidFill>
                <a:srgbClr val="E7E6E6">
                  <a:lumMod val="50000"/>
                </a:srgbClr>
              </a:solidFill>
              <a:latin typeface="Calibri"/>
              <a:ea typeface="宋体" panose="02010600030101010101" pitchFamily="2" charset="-122"/>
              <a:cs typeface="+mn-ea"/>
              <a:sym typeface="+mn-lt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3512738" y="796030"/>
            <a:ext cx="4871241" cy="1577630"/>
          </a:xfrm>
          <a:prstGeom prst="rect">
            <a:avLst/>
          </a:prstGeom>
          <a:noFill/>
        </p:spPr>
        <p:txBody>
          <a:bodyPr wrap="none" lIns="287990" tIns="143995" rIns="287990" bIns="143995" rtlCol="0">
            <a:spAutoFit/>
          </a:bodyPr>
          <a:lstStyle/>
          <a:p>
            <a:pPr defTabSz="2879720">
              <a:defRPr/>
            </a:pPr>
            <a:r>
              <a:rPr lang="zh-CN" altLang="en-US" sz="8362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赛题分析</a:t>
            </a:r>
          </a:p>
        </p:txBody>
      </p:sp>
      <p:sp>
        <p:nvSpPr>
          <p:cNvPr id="2" name="矩形 1"/>
          <p:cNvSpPr/>
          <p:nvPr/>
        </p:nvSpPr>
        <p:spPr>
          <a:xfrm>
            <a:off x="4161286" y="4804924"/>
            <a:ext cx="13032551" cy="41448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7167" b="1" dirty="0">
                <a:latin typeface="Times New Roman" panose="02020603050405020304" pitchFamily="18" charset="0"/>
              </a:rPr>
              <a:t>数据</a:t>
            </a:r>
            <a:r>
              <a:rPr lang="zh-CN" altLang="en-US" sz="7167" dirty="0">
                <a:latin typeface="Times New Roman" panose="02020603050405020304" pitchFamily="18" charset="0"/>
              </a:rPr>
              <a:t>：</a:t>
            </a:r>
            <a:endParaRPr lang="en-US" altLang="zh-CN" sz="7167" dirty="0">
              <a:latin typeface="Times New Roman" panose="02020603050405020304" pitchFamily="18" charset="0"/>
            </a:endParaRPr>
          </a:p>
          <a:p>
            <a:pPr marL="2934625" lvl="1" indent="-1024037">
              <a:buFont typeface="Wingdings" panose="05000000000000000000" pitchFamily="2" charset="2"/>
              <a:buChar char="Ø"/>
            </a:pPr>
            <a:r>
              <a:rPr lang="zh-CN" altLang="en-US" sz="6000" dirty="0">
                <a:latin typeface="Times New Roman" panose="02020603050405020304" pitchFamily="18" charset="0"/>
              </a:rPr>
              <a:t>脱敏后的</a:t>
            </a:r>
            <a:r>
              <a:rPr lang="en-US" altLang="zh-CN" sz="6000" dirty="0">
                <a:latin typeface="Times New Roman" panose="02020603050405020304" pitchFamily="18" charset="0"/>
              </a:rPr>
              <a:t>query</a:t>
            </a:r>
            <a:r>
              <a:rPr lang="zh-CN" altLang="en-US" sz="6000" dirty="0">
                <a:latin typeface="Times New Roman" panose="02020603050405020304" pitchFamily="18" charset="0"/>
              </a:rPr>
              <a:t>（查询词）</a:t>
            </a:r>
            <a:endParaRPr lang="en-US" altLang="zh-CN" sz="6000" dirty="0">
              <a:latin typeface="Times New Roman" panose="02020603050405020304" pitchFamily="18" charset="0"/>
            </a:endParaRPr>
          </a:p>
          <a:p>
            <a:pPr marL="2934625" lvl="1" indent="-1024037">
              <a:buFont typeface="Wingdings" panose="05000000000000000000" pitchFamily="2" charset="2"/>
              <a:buChar char="Ø"/>
            </a:pPr>
            <a:r>
              <a:rPr lang="zh-CN" altLang="en-US" sz="6000" dirty="0">
                <a:latin typeface="Times New Roman" panose="02020603050405020304" pitchFamily="18" charset="0"/>
              </a:rPr>
              <a:t>待点击网页的</a:t>
            </a:r>
            <a:r>
              <a:rPr lang="en-US" altLang="zh-CN" sz="6000" dirty="0">
                <a:latin typeface="Times New Roman" panose="02020603050405020304" pitchFamily="18" charset="0"/>
              </a:rPr>
              <a:t>title</a:t>
            </a:r>
            <a:r>
              <a:rPr lang="zh-CN" altLang="en-US" sz="6000" dirty="0">
                <a:latin typeface="Times New Roman" panose="02020603050405020304" pitchFamily="18" charset="0"/>
              </a:rPr>
              <a:t>（标题</a:t>
            </a:r>
            <a:r>
              <a:rPr lang="zh-CN" altLang="en-US" sz="6000" dirty="0"/>
              <a:t>）</a:t>
            </a:r>
            <a:endParaRPr lang="en-US" altLang="zh-CN" sz="6000" dirty="0"/>
          </a:p>
          <a:p>
            <a:pPr marL="2934625" lvl="1" indent="-1024037">
              <a:buFont typeface="Wingdings" panose="05000000000000000000" pitchFamily="2" charset="2"/>
              <a:buChar char="Ø"/>
            </a:pPr>
            <a:endParaRPr lang="zh-CN" altLang="en-US" sz="7167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B5491DD-618A-4440-AA30-B25C221FB48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10" b="28325"/>
          <a:stretch/>
        </p:blipFill>
        <p:spPr>
          <a:xfrm>
            <a:off x="25428726" y="4497684"/>
            <a:ext cx="9969011" cy="14772057"/>
          </a:xfrm>
          <a:prstGeom prst="rect">
            <a:avLst/>
          </a:prstGeom>
        </p:spPr>
      </p:pic>
      <p:sp>
        <p:nvSpPr>
          <p:cNvPr id="10" name="矩形: 圆角 9">
            <a:extLst>
              <a:ext uri="{FF2B5EF4-FFF2-40B4-BE49-F238E27FC236}">
                <a16:creationId xmlns:a16="http://schemas.microsoft.com/office/drawing/2014/main" id="{6D9BF48B-5C6E-4AF8-AE7E-B3182814BDB5}"/>
              </a:ext>
            </a:extLst>
          </p:cNvPr>
          <p:cNvSpPr/>
          <p:nvPr/>
        </p:nvSpPr>
        <p:spPr>
          <a:xfrm>
            <a:off x="26225462" y="4970567"/>
            <a:ext cx="3225661" cy="1026115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D1010EFA-4213-4F4C-AE79-5EB4F27E683F}"/>
              </a:ext>
            </a:extLst>
          </p:cNvPr>
          <p:cNvSpPr/>
          <p:nvPr/>
        </p:nvSpPr>
        <p:spPr>
          <a:xfrm>
            <a:off x="25803189" y="7923659"/>
            <a:ext cx="8601763" cy="1026118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E39EEF9F-B41F-4662-A43B-DF766F561BA8}"/>
              </a:ext>
            </a:extLst>
          </p:cNvPr>
          <p:cNvSpPr/>
          <p:nvPr/>
        </p:nvSpPr>
        <p:spPr>
          <a:xfrm>
            <a:off x="25874909" y="13357279"/>
            <a:ext cx="9167365" cy="1935397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A3BC58B5-5AB0-45D7-A97E-802D47A28300}"/>
              </a:ext>
            </a:extLst>
          </p:cNvPr>
          <p:cNvCxnSpPr/>
          <p:nvPr/>
        </p:nvCxnSpPr>
        <p:spPr>
          <a:xfrm>
            <a:off x="29451123" y="5410795"/>
            <a:ext cx="1290265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41EA9691-1902-4721-AC70-BEC9CF9926C6}"/>
              </a:ext>
            </a:extLst>
          </p:cNvPr>
          <p:cNvSpPr txBox="1"/>
          <p:nvPr/>
        </p:nvSpPr>
        <p:spPr>
          <a:xfrm>
            <a:off x="30912350" y="5018115"/>
            <a:ext cx="27955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query</a:t>
            </a:r>
            <a:endParaRPr lang="zh-CN" altLang="en-US" sz="4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83EC8A03-A2A9-48D9-86F0-813AD46866D3}"/>
              </a:ext>
            </a:extLst>
          </p:cNvPr>
          <p:cNvCxnSpPr/>
          <p:nvPr/>
        </p:nvCxnSpPr>
        <p:spPr>
          <a:xfrm flipH="1">
            <a:off x="23859977" y="8488197"/>
            <a:ext cx="1935397" cy="279557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4AF8A040-63E5-4C27-A263-362C0B49D0FC}"/>
              </a:ext>
            </a:extLst>
          </p:cNvPr>
          <p:cNvCxnSpPr>
            <a:cxnSpLocks/>
          </p:cNvCxnSpPr>
          <p:nvPr/>
        </p:nvCxnSpPr>
        <p:spPr>
          <a:xfrm flipH="1" flipV="1">
            <a:off x="24170341" y="12221735"/>
            <a:ext cx="1704561" cy="216792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9" name="文本框 28">
            <a:extLst>
              <a:ext uri="{FF2B5EF4-FFF2-40B4-BE49-F238E27FC236}">
                <a16:creationId xmlns:a16="http://schemas.microsoft.com/office/drawing/2014/main" id="{E7FA11BB-3AF0-4940-9682-8121ADB77D34}"/>
              </a:ext>
            </a:extLst>
          </p:cNvPr>
          <p:cNvSpPr txBox="1"/>
          <p:nvPr/>
        </p:nvSpPr>
        <p:spPr>
          <a:xfrm>
            <a:off x="23533433" y="11389550"/>
            <a:ext cx="27955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title</a:t>
            </a:r>
            <a:endParaRPr lang="zh-CN" altLang="en-US" sz="4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D4042727-545F-4891-B600-00E838E2F8D7}"/>
              </a:ext>
            </a:extLst>
          </p:cNvPr>
          <p:cNvSpPr/>
          <p:nvPr/>
        </p:nvSpPr>
        <p:spPr>
          <a:xfrm>
            <a:off x="23051995" y="4175026"/>
            <a:ext cx="18075228" cy="16345816"/>
          </a:xfrm>
          <a:prstGeom prst="rect">
            <a:avLst/>
          </a:prstGeom>
          <a:noFill/>
          <a:ln w="28575" cap="flat" cmpd="sng" algn="ctr">
            <a:solidFill>
              <a:srgbClr val="C00000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箭头: 左 34">
            <a:extLst>
              <a:ext uri="{FF2B5EF4-FFF2-40B4-BE49-F238E27FC236}">
                <a16:creationId xmlns:a16="http://schemas.microsoft.com/office/drawing/2014/main" id="{EB53F6CE-2181-4900-87D0-E9B3A9ED2550}"/>
              </a:ext>
            </a:extLst>
          </p:cNvPr>
          <p:cNvSpPr/>
          <p:nvPr/>
        </p:nvSpPr>
        <p:spPr>
          <a:xfrm>
            <a:off x="19921719" y="11425746"/>
            <a:ext cx="2363780" cy="915914"/>
          </a:xfrm>
          <a:prstGeom prst="leftArrow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3D7E2DBC-22D8-4A64-95ED-976063B85347}"/>
              </a:ext>
            </a:extLst>
          </p:cNvPr>
          <p:cNvCxnSpPr/>
          <p:nvPr/>
        </p:nvCxnSpPr>
        <p:spPr>
          <a:xfrm>
            <a:off x="34425717" y="8475144"/>
            <a:ext cx="1290265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7" name="文本框 36">
            <a:extLst>
              <a:ext uri="{FF2B5EF4-FFF2-40B4-BE49-F238E27FC236}">
                <a16:creationId xmlns:a16="http://schemas.microsoft.com/office/drawing/2014/main" id="{B0974BE7-C197-4D0A-BBC5-71405E275979}"/>
              </a:ext>
            </a:extLst>
          </p:cNvPr>
          <p:cNvSpPr txBox="1"/>
          <p:nvPr/>
        </p:nvSpPr>
        <p:spPr>
          <a:xfrm>
            <a:off x="35802726" y="8071317"/>
            <a:ext cx="49195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rgbClr val="FF0000"/>
                </a:solidFill>
                <a:latin typeface="Times New Roman" panose="02020603050405020304" pitchFamily="18" charset="0"/>
              </a:rPr>
              <a:t>Label</a:t>
            </a:r>
            <a:r>
              <a:rPr lang="zh-CN" altLang="en-US" sz="4000" dirty="0">
                <a:solidFill>
                  <a:srgbClr val="FF0000"/>
                </a:solidFill>
                <a:latin typeface="Times New Roman" panose="02020603050405020304" pitchFamily="18" charset="0"/>
              </a:rPr>
              <a:t>（点击率）</a:t>
            </a:r>
          </a:p>
        </p:txBody>
      </p:sp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8BFDCE48-8F6A-4582-9BA4-B7E74E59176E}"/>
              </a:ext>
            </a:extLst>
          </p:cNvPr>
          <p:cNvCxnSpPr/>
          <p:nvPr/>
        </p:nvCxnSpPr>
        <p:spPr>
          <a:xfrm>
            <a:off x="35064730" y="14389647"/>
            <a:ext cx="1290265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9" name="文本框 38">
            <a:extLst>
              <a:ext uri="{FF2B5EF4-FFF2-40B4-BE49-F238E27FC236}">
                <a16:creationId xmlns:a16="http://schemas.microsoft.com/office/drawing/2014/main" id="{F697C761-C205-4A96-BBE3-6020EEA0474C}"/>
              </a:ext>
            </a:extLst>
          </p:cNvPr>
          <p:cNvSpPr txBox="1"/>
          <p:nvPr/>
        </p:nvSpPr>
        <p:spPr>
          <a:xfrm>
            <a:off x="36410210" y="14035704"/>
            <a:ext cx="49195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rgbClr val="FF0000"/>
                </a:solidFill>
                <a:latin typeface="Times New Roman" panose="02020603050405020304" pitchFamily="18" charset="0"/>
              </a:rPr>
              <a:t>Label</a:t>
            </a:r>
            <a:r>
              <a:rPr lang="zh-CN" altLang="en-US" sz="4000" dirty="0">
                <a:solidFill>
                  <a:srgbClr val="FF0000"/>
                </a:solidFill>
                <a:latin typeface="Times New Roman" panose="02020603050405020304" pitchFamily="18" charset="0"/>
              </a:rPr>
              <a:t>（点击率）</a:t>
            </a: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7CB37CB6-D5AF-42CD-A11B-A215CA0F3B02}"/>
              </a:ext>
            </a:extLst>
          </p:cNvPr>
          <p:cNvSpPr/>
          <p:nvPr/>
        </p:nvSpPr>
        <p:spPr>
          <a:xfrm>
            <a:off x="4076656" y="8798930"/>
            <a:ext cx="13117181" cy="22981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7167" b="1" dirty="0">
                <a:latin typeface="Times New Roman" panose="02020603050405020304" pitchFamily="18" charset="0"/>
              </a:rPr>
              <a:t>评价函数</a:t>
            </a:r>
            <a:r>
              <a:rPr lang="zh-CN" altLang="en-US" sz="7167" dirty="0">
                <a:latin typeface="Times New Roman" panose="02020603050405020304" pitchFamily="18" charset="0"/>
              </a:rPr>
              <a:t>：</a:t>
            </a:r>
            <a:endParaRPr lang="en-US" altLang="zh-CN" sz="7167" dirty="0">
              <a:latin typeface="Times New Roman" panose="02020603050405020304" pitchFamily="18" charset="0"/>
            </a:endParaRPr>
          </a:p>
          <a:p>
            <a:endParaRPr lang="zh-CN" altLang="en-US" sz="7167" dirty="0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E5C3FD98-1273-4A4D-96D1-2F31DB76C732}"/>
              </a:ext>
            </a:extLst>
          </p:cNvPr>
          <p:cNvSpPr/>
          <p:nvPr/>
        </p:nvSpPr>
        <p:spPr>
          <a:xfrm>
            <a:off x="3983445" y="13608074"/>
            <a:ext cx="14713267" cy="59915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7167" b="1" dirty="0">
                <a:latin typeface="Times New Roman" panose="02020603050405020304" pitchFamily="18" charset="0"/>
              </a:rPr>
              <a:t>解决方案</a:t>
            </a:r>
            <a:r>
              <a:rPr lang="zh-CN" altLang="en-US" sz="7167" dirty="0">
                <a:latin typeface="Times New Roman" panose="02020603050405020304" pitchFamily="18" charset="0"/>
              </a:rPr>
              <a:t>：</a:t>
            </a:r>
            <a:endParaRPr lang="en-US" altLang="zh-CN" sz="7167" dirty="0">
              <a:latin typeface="Times New Roman" panose="02020603050405020304" pitchFamily="18" charset="0"/>
            </a:endParaRPr>
          </a:p>
          <a:p>
            <a:pPr marL="2934625" lvl="1" indent="-1024037">
              <a:buFont typeface="Wingdings" panose="05000000000000000000" pitchFamily="2" charset="2"/>
              <a:buChar char="Ø"/>
            </a:pPr>
            <a:r>
              <a:rPr lang="zh-CN" altLang="en-US" sz="6000" dirty="0" smtClean="0">
                <a:latin typeface="Times New Roman" panose="02020603050405020304" pitchFamily="18" charset="0"/>
              </a:rPr>
              <a:t>点击率预估：通过</a:t>
            </a:r>
            <a:r>
              <a:rPr lang="en-US" altLang="zh-CN" sz="6000" dirty="0" smtClean="0">
                <a:latin typeface="Times New Roman" panose="02020603050405020304" pitchFamily="18" charset="0"/>
              </a:rPr>
              <a:t>query</a:t>
            </a:r>
            <a:r>
              <a:rPr lang="zh-CN" altLang="en-US" sz="6000" dirty="0" smtClean="0">
                <a:latin typeface="Times New Roman" panose="02020603050405020304" pitchFamily="18" charset="0"/>
              </a:rPr>
              <a:t>和</a:t>
            </a:r>
            <a:r>
              <a:rPr lang="en-US" altLang="zh-CN" sz="6000" dirty="0" smtClean="0">
                <a:latin typeface="Times New Roman" panose="02020603050405020304" pitchFamily="18" charset="0"/>
              </a:rPr>
              <a:t>title</a:t>
            </a:r>
            <a:r>
              <a:rPr lang="zh-CN" altLang="en-US" sz="6000" dirty="0" smtClean="0">
                <a:latin typeface="Times New Roman" panose="02020603050405020304" pitchFamily="18" charset="0"/>
              </a:rPr>
              <a:t>的相关特征，预测测试集的点击概率</a:t>
            </a:r>
            <a:endParaRPr lang="en-US" altLang="zh-CN" sz="6000" dirty="0" smtClean="0">
              <a:latin typeface="Times New Roman" panose="02020603050405020304" pitchFamily="18" charset="0"/>
            </a:endParaRPr>
          </a:p>
          <a:p>
            <a:pPr marL="2934625" lvl="1" indent="-1024037">
              <a:buFont typeface="Wingdings" panose="05000000000000000000" pitchFamily="2" charset="2"/>
              <a:buChar char="Ø"/>
            </a:pPr>
            <a:r>
              <a:rPr lang="zh-CN" altLang="en-US" sz="6000" dirty="0" smtClean="0">
                <a:latin typeface="Times New Roman" panose="02020603050405020304" pitchFamily="18" charset="0"/>
              </a:rPr>
              <a:t>语义匹配：从</a:t>
            </a:r>
            <a:r>
              <a:rPr lang="en-US" altLang="zh-CN" sz="6000" dirty="0" smtClean="0">
                <a:latin typeface="Times New Roman" panose="02020603050405020304" pitchFamily="18" charset="0"/>
              </a:rPr>
              <a:t>query-title</a:t>
            </a:r>
            <a:r>
              <a:rPr lang="zh-CN" altLang="en-US" sz="6000" dirty="0" smtClean="0">
                <a:latin typeface="Times New Roman" panose="02020603050405020304" pitchFamily="18" charset="0"/>
              </a:rPr>
              <a:t>语义是否匹配的角度考虑用户的点击概率</a:t>
            </a:r>
            <a:endParaRPr lang="en-US" altLang="zh-CN" sz="6000" dirty="0" smtClean="0">
              <a:latin typeface="Times New Roman" panose="02020603050405020304" pitchFamily="18" charset="0"/>
            </a:endParaRPr>
          </a:p>
          <a:p>
            <a:endParaRPr lang="en-US" altLang="zh-CN" sz="7167" dirty="0"/>
          </a:p>
        </p:txBody>
      </p:sp>
      <p:pic>
        <p:nvPicPr>
          <p:cNvPr id="33" name="图片 32">
            <a:extLst>
              <a:ext uri="{FF2B5EF4-FFF2-40B4-BE49-F238E27FC236}">
                <a16:creationId xmlns:a16="http://schemas.microsoft.com/office/drawing/2014/main" id="{660CF7EE-52AE-4366-B558-76FEB40D2F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8279" y="9916711"/>
            <a:ext cx="6658702" cy="2180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174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9461"/>
    </mc:Choice>
    <mc:Fallback xmlns="">
      <p:transition spd="slow" advTm="69461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组合 32">
            <a:extLst>
              <a:ext uri="{FF2B5EF4-FFF2-40B4-BE49-F238E27FC236}">
                <a16:creationId xmlns:a16="http://schemas.microsoft.com/office/drawing/2014/main" id="{AC5A03D6-4E60-408A-AA09-2DEDF04077F4}"/>
              </a:ext>
            </a:extLst>
          </p:cNvPr>
          <p:cNvGrpSpPr/>
          <p:nvPr/>
        </p:nvGrpSpPr>
        <p:grpSpPr>
          <a:xfrm>
            <a:off x="4268912" y="9241716"/>
            <a:ext cx="4698721" cy="3175243"/>
            <a:chOff x="1379322" y="2154042"/>
            <a:chExt cx="3824669" cy="2318563"/>
          </a:xfrm>
        </p:grpSpPr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76EC4F34-95AE-4594-A06C-C2C4061B76DE}"/>
                </a:ext>
              </a:extLst>
            </p:cNvPr>
            <p:cNvSpPr txBox="1"/>
            <p:nvPr/>
          </p:nvSpPr>
          <p:spPr>
            <a:xfrm>
              <a:off x="1379322" y="3416334"/>
              <a:ext cx="3824669" cy="10562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8800" b="1" dirty="0">
                  <a:latin typeface="Segoe UI" panose="020B0502040204020203" pitchFamily="34" charset="0"/>
                  <a:ea typeface="黑体" panose="02010609060101010101" pitchFamily="49" charset="-122"/>
                  <a:cs typeface="Segoe UI" panose="020B0502040204020203" pitchFamily="34" charset="0"/>
                </a:rPr>
                <a:t>团队介绍</a:t>
              </a:r>
              <a:endParaRPr lang="zh-CN" altLang="en-US" sz="8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A261A93F-6C8A-451D-892C-8A7BC6BC3879}"/>
                </a:ext>
              </a:extLst>
            </p:cNvPr>
            <p:cNvSpPr txBox="1"/>
            <p:nvPr/>
          </p:nvSpPr>
          <p:spPr>
            <a:xfrm>
              <a:off x="2983590" y="2154042"/>
              <a:ext cx="616133" cy="10562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8800" b="1" dirty="0"/>
                <a:t>1</a:t>
              </a:r>
              <a:endParaRPr lang="zh-CN" altLang="en-US" sz="8800" b="1" dirty="0"/>
            </a:p>
          </p:txBody>
        </p:sp>
      </p:grp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1BA51CBD-840C-4EAA-B874-68B6F81C9CF4}"/>
              </a:ext>
            </a:extLst>
          </p:cNvPr>
          <p:cNvGrpSpPr/>
          <p:nvPr/>
        </p:nvGrpSpPr>
        <p:grpSpPr>
          <a:xfrm>
            <a:off x="10780963" y="9238581"/>
            <a:ext cx="5182764" cy="3473624"/>
            <a:chOff x="3058163" y="1149098"/>
            <a:chExt cx="5182764" cy="3473624"/>
          </a:xfrm>
        </p:grpSpPr>
        <p:cxnSp>
          <p:nvCxnSpPr>
            <p:cNvPr id="39" name="直接连接符 38">
              <a:extLst>
                <a:ext uri="{FF2B5EF4-FFF2-40B4-BE49-F238E27FC236}">
                  <a16:creationId xmlns:a16="http://schemas.microsoft.com/office/drawing/2014/main" id="{9282C6F3-4E1F-409F-BEE5-1697E92A3815}"/>
                </a:ext>
              </a:extLst>
            </p:cNvPr>
            <p:cNvCxnSpPr/>
            <p:nvPr/>
          </p:nvCxnSpPr>
          <p:spPr>
            <a:xfrm>
              <a:off x="3058163" y="2883853"/>
              <a:ext cx="0" cy="228600"/>
            </a:xfrm>
            <a:prstGeom prst="line">
              <a:avLst/>
            </a:prstGeom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4C75FEEE-374D-4A4A-AAE1-A0B3420287E5}"/>
                </a:ext>
              </a:extLst>
            </p:cNvPr>
            <p:cNvSpPr txBox="1"/>
            <p:nvPr/>
          </p:nvSpPr>
          <p:spPr>
            <a:xfrm>
              <a:off x="3542205" y="2804081"/>
              <a:ext cx="4698722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8800" b="1" dirty="0">
                  <a:latin typeface="Segoe UI" panose="020B0502040204020203" pitchFamily="34" charset="0"/>
                  <a:ea typeface="黑体" panose="02010609060101010101" pitchFamily="49" charset="-122"/>
                  <a:cs typeface="Segoe UI" panose="020B0502040204020203" pitchFamily="34" charset="0"/>
                </a:rPr>
                <a:t>赛题分析</a:t>
              </a:r>
              <a:endParaRPr lang="zh-CN" altLang="en-US" sz="8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5739EFA1-BCD1-4AC1-8F89-B02F6E73A038}"/>
                </a:ext>
              </a:extLst>
            </p:cNvPr>
            <p:cNvSpPr txBox="1"/>
            <p:nvPr/>
          </p:nvSpPr>
          <p:spPr>
            <a:xfrm>
              <a:off x="3542205" y="3514726"/>
              <a:ext cx="2268142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zh-CN" sz="6600" dirty="0">
                <a:solidFill>
                  <a:srgbClr val="242D5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40794BFF-12F4-4B50-AE01-C423085AE818}"/>
                </a:ext>
              </a:extLst>
            </p:cNvPr>
            <p:cNvSpPr txBox="1"/>
            <p:nvPr/>
          </p:nvSpPr>
          <p:spPr>
            <a:xfrm>
              <a:off x="5513097" y="1149098"/>
              <a:ext cx="756938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8800" b="1" dirty="0"/>
                <a:t>2</a:t>
              </a:r>
              <a:endParaRPr lang="zh-CN" altLang="en-US" sz="8800" b="1" dirty="0"/>
            </a:p>
          </p:txBody>
        </p:sp>
      </p:grp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C3F87648-3254-427D-BFC3-C8ED64855E72}"/>
              </a:ext>
            </a:extLst>
          </p:cNvPr>
          <p:cNvGrpSpPr/>
          <p:nvPr/>
        </p:nvGrpSpPr>
        <p:grpSpPr>
          <a:xfrm>
            <a:off x="24585737" y="9283010"/>
            <a:ext cx="6045170" cy="3374797"/>
            <a:chOff x="9337043" y="1247925"/>
            <a:chExt cx="5196564" cy="3374797"/>
          </a:xfrm>
        </p:grpSpPr>
        <p:cxnSp>
          <p:nvCxnSpPr>
            <p:cNvPr id="44" name="直接连接符 43">
              <a:extLst>
                <a:ext uri="{FF2B5EF4-FFF2-40B4-BE49-F238E27FC236}">
                  <a16:creationId xmlns:a16="http://schemas.microsoft.com/office/drawing/2014/main" id="{08D3722A-FE53-4632-B3D0-5DE9D165EB84}"/>
                </a:ext>
              </a:extLst>
            </p:cNvPr>
            <p:cNvCxnSpPr/>
            <p:nvPr/>
          </p:nvCxnSpPr>
          <p:spPr>
            <a:xfrm>
              <a:off x="9337043" y="2883853"/>
              <a:ext cx="0" cy="228600"/>
            </a:xfrm>
            <a:prstGeom prst="line">
              <a:avLst/>
            </a:prstGeom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5" name="组合 44">
              <a:extLst>
                <a:ext uri="{FF2B5EF4-FFF2-40B4-BE49-F238E27FC236}">
                  <a16:creationId xmlns:a16="http://schemas.microsoft.com/office/drawing/2014/main" id="{D820CF85-5644-4623-B5C4-10BC923F7EF2}"/>
                </a:ext>
              </a:extLst>
            </p:cNvPr>
            <p:cNvGrpSpPr/>
            <p:nvPr/>
          </p:nvGrpSpPr>
          <p:grpSpPr>
            <a:xfrm>
              <a:off x="9480946" y="1247925"/>
              <a:ext cx="5052661" cy="3374797"/>
              <a:chOff x="9480946" y="1247925"/>
              <a:chExt cx="5052661" cy="3374797"/>
            </a:xfrm>
          </p:grpSpPr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06DE0AE2-26A3-4C16-97FE-0496FB85DED1}"/>
                  </a:ext>
                </a:extLst>
              </p:cNvPr>
              <p:cNvSpPr txBox="1"/>
              <p:nvPr/>
            </p:nvSpPr>
            <p:spPr>
              <a:xfrm>
                <a:off x="9675961" y="2804081"/>
                <a:ext cx="4857646" cy="14465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8800" b="1" dirty="0" smtClean="0">
                    <a:solidFill>
                      <a:srgbClr val="242D52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   语义匹配</a:t>
                </a:r>
                <a:endParaRPr lang="zh-CN" altLang="en-US" sz="8800" b="1" dirty="0">
                  <a:solidFill>
                    <a:srgbClr val="242D52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7F72FF2D-B19C-4E84-9D62-CD55669B2E62}"/>
                  </a:ext>
                </a:extLst>
              </p:cNvPr>
              <p:cNvSpPr txBox="1"/>
              <p:nvPr/>
            </p:nvSpPr>
            <p:spPr>
              <a:xfrm>
                <a:off x="9480946" y="3514726"/>
                <a:ext cx="2268142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altLang="zh-CN" sz="6600" dirty="0">
                  <a:solidFill>
                    <a:srgbClr val="242D52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9BCD2733-207F-41C3-9249-9B05FEC1D38F}"/>
                  </a:ext>
                </a:extLst>
              </p:cNvPr>
              <p:cNvSpPr txBox="1"/>
              <p:nvPr/>
            </p:nvSpPr>
            <p:spPr>
              <a:xfrm>
                <a:off x="11933910" y="1247925"/>
                <a:ext cx="756938" cy="14465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8800" b="1" dirty="0">
                    <a:solidFill>
                      <a:srgbClr val="242D52"/>
                    </a:solidFill>
                  </a:rPr>
                  <a:t>4</a:t>
                </a:r>
                <a:endParaRPr lang="zh-CN" altLang="en-US" sz="8800" b="1" dirty="0">
                  <a:solidFill>
                    <a:srgbClr val="242D52"/>
                  </a:solidFill>
                </a:endParaRPr>
              </a:p>
            </p:txBody>
          </p:sp>
        </p:grpSp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8BFC893F-719F-41D1-8177-D7D6B04A0946}"/>
              </a:ext>
            </a:extLst>
          </p:cNvPr>
          <p:cNvGrpSpPr/>
          <p:nvPr/>
        </p:nvGrpSpPr>
        <p:grpSpPr>
          <a:xfrm>
            <a:off x="17777057" y="9174355"/>
            <a:ext cx="5400383" cy="3127226"/>
            <a:chOff x="6670043" y="1585072"/>
            <a:chExt cx="5400383" cy="3127226"/>
          </a:xfrm>
        </p:grpSpPr>
        <p:sp>
          <p:nvSpPr>
            <p:cNvPr id="50" name="文本框 49">
              <a:extLst>
                <a:ext uri="{FF2B5EF4-FFF2-40B4-BE49-F238E27FC236}">
                  <a16:creationId xmlns:a16="http://schemas.microsoft.com/office/drawing/2014/main" id="{8BBBDFE2-C66C-47B2-A98A-F5D10B4B09F6}"/>
                </a:ext>
              </a:extLst>
            </p:cNvPr>
            <p:cNvSpPr txBox="1"/>
            <p:nvPr/>
          </p:nvSpPr>
          <p:spPr>
            <a:xfrm>
              <a:off x="7352468" y="3265748"/>
              <a:ext cx="4717958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8800" b="1" dirty="0" smtClean="0">
                  <a:solidFill>
                    <a:srgbClr val="5FB4F5"/>
                  </a:solidFill>
                  <a:latin typeface="Segoe UI" panose="020B0502040204020203" pitchFamily="34" charset="0"/>
                  <a:ea typeface="黑体" panose="02010609060101010101" pitchFamily="49" charset="-122"/>
                  <a:cs typeface="Segoe UI" panose="020B0502040204020203" pitchFamily="34" charset="0"/>
                </a:rPr>
                <a:t>特征工程</a:t>
              </a:r>
              <a:endParaRPr lang="zh-CN" altLang="en-US" sz="8800" b="1" dirty="0">
                <a:solidFill>
                  <a:srgbClr val="5FB4F5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1" name="文本框 50">
              <a:extLst>
                <a:ext uri="{FF2B5EF4-FFF2-40B4-BE49-F238E27FC236}">
                  <a16:creationId xmlns:a16="http://schemas.microsoft.com/office/drawing/2014/main" id="{C243DA7A-5864-4670-AEA9-92B5F66863AA}"/>
                </a:ext>
              </a:extLst>
            </p:cNvPr>
            <p:cNvSpPr txBox="1"/>
            <p:nvPr/>
          </p:nvSpPr>
          <p:spPr>
            <a:xfrm>
              <a:off x="6947870" y="3514726"/>
              <a:ext cx="2268142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zh-CN" sz="6600" dirty="0">
                <a:solidFill>
                  <a:srgbClr val="242D5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2" name="文本框 51">
              <a:extLst>
                <a:ext uri="{FF2B5EF4-FFF2-40B4-BE49-F238E27FC236}">
                  <a16:creationId xmlns:a16="http://schemas.microsoft.com/office/drawing/2014/main" id="{3A87BE0A-516F-4A2F-B2D0-732C2CDD259C}"/>
                </a:ext>
              </a:extLst>
            </p:cNvPr>
            <p:cNvSpPr txBox="1"/>
            <p:nvPr/>
          </p:nvSpPr>
          <p:spPr>
            <a:xfrm>
              <a:off x="8837543" y="1585072"/>
              <a:ext cx="1011815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8800" b="1" dirty="0" smtClean="0">
                  <a:solidFill>
                    <a:srgbClr val="5FB4F5"/>
                  </a:solidFill>
                </a:rPr>
                <a:t> 3</a:t>
              </a:r>
              <a:endParaRPr lang="zh-CN" altLang="en-US" sz="8800" b="1" dirty="0">
                <a:solidFill>
                  <a:srgbClr val="5FB4F5"/>
                </a:solidFill>
              </a:endParaRPr>
            </a:p>
          </p:txBody>
        </p:sp>
        <p:cxnSp>
          <p:nvCxnSpPr>
            <p:cNvPr id="53" name="直接连接符 52">
              <a:extLst>
                <a:ext uri="{FF2B5EF4-FFF2-40B4-BE49-F238E27FC236}">
                  <a16:creationId xmlns:a16="http://schemas.microsoft.com/office/drawing/2014/main" id="{BBD4E792-8B15-4C8D-B41F-AD6EF8947EED}"/>
                </a:ext>
              </a:extLst>
            </p:cNvPr>
            <p:cNvCxnSpPr>
              <a:cxnSpLocks/>
            </p:cNvCxnSpPr>
            <p:nvPr/>
          </p:nvCxnSpPr>
          <p:spPr>
            <a:xfrm>
              <a:off x="6670043" y="3240055"/>
              <a:ext cx="0" cy="308372"/>
            </a:xfrm>
            <a:prstGeom prst="line">
              <a:avLst/>
            </a:prstGeom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C3F87648-3254-427D-BFC3-C8ED64855E72}"/>
              </a:ext>
            </a:extLst>
          </p:cNvPr>
          <p:cNvGrpSpPr/>
          <p:nvPr/>
        </p:nvGrpSpPr>
        <p:grpSpPr>
          <a:xfrm>
            <a:off x="33708204" y="9174355"/>
            <a:ext cx="5056876" cy="3421376"/>
            <a:chOff x="9337043" y="1201346"/>
            <a:chExt cx="5056876" cy="3421376"/>
          </a:xfrm>
        </p:grpSpPr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08D3722A-FE53-4632-B3D0-5DE9D165EB84}"/>
                </a:ext>
              </a:extLst>
            </p:cNvPr>
            <p:cNvCxnSpPr/>
            <p:nvPr/>
          </p:nvCxnSpPr>
          <p:spPr>
            <a:xfrm>
              <a:off x="9337043" y="2883853"/>
              <a:ext cx="0" cy="228600"/>
            </a:xfrm>
            <a:prstGeom prst="line">
              <a:avLst/>
            </a:prstGeom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D820CF85-5644-4623-B5C4-10BC923F7EF2}"/>
                </a:ext>
              </a:extLst>
            </p:cNvPr>
            <p:cNvGrpSpPr/>
            <p:nvPr/>
          </p:nvGrpSpPr>
          <p:grpSpPr>
            <a:xfrm>
              <a:off x="9480946" y="1201346"/>
              <a:ext cx="4912973" cy="3421376"/>
              <a:chOff x="9480946" y="1201346"/>
              <a:chExt cx="4912973" cy="3421376"/>
            </a:xfrm>
          </p:grpSpPr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06DE0AE2-26A3-4C16-97FE-0496FB85DED1}"/>
                  </a:ext>
                </a:extLst>
              </p:cNvPr>
              <p:cNvSpPr txBox="1"/>
              <p:nvPr/>
            </p:nvSpPr>
            <p:spPr>
              <a:xfrm>
                <a:off x="9675961" y="2804081"/>
                <a:ext cx="4717958" cy="14465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8800" b="1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总结改进</a:t>
                </a:r>
                <a:endParaRPr lang="zh-CN" altLang="en-US" sz="9600" b="1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7F72FF2D-B19C-4E84-9D62-CD55669B2E62}"/>
                  </a:ext>
                </a:extLst>
              </p:cNvPr>
              <p:cNvSpPr txBox="1"/>
              <p:nvPr/>
            </p:nvSpPr>
            <p:spPr>
              <a:xfrm>
                <a:off x="9480946" y="3514726"/>
                <a:ext cx="2268142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altLang="zh-CN" sz="6600" dirty="0">
                  <a:solidFill>
                    <a:srgbClr val="242D52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9BCD2733-207F-41C3-9249-9B05FEC1D38F}"/>
                  </a:ext>
                </a:extLst>
              </p:cNvPr>
              <p:cNvSpPr txBox="1"/>
              <p:nvPr/>
            </p:nvSpPr>
            <p:spPr>
              <a:xfrm>
                <a:off x="11656471" y="1201346"/>
                <a:ext cx="756938" cy="14465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8800" b="1" dirty="0">
                    <a:solidFill>
                      <a:srgbClr val="242D52"/>
                    </a:solidFill>
                  </a:rPr>
                  <a:t>5</a:t>
                </a:r>
                <a:endParaRPr lang="zh-CN" altLang="en-US" sz="8800" b="1" dirty="0">
                  <a:solidFill>
                    <a:srgbClr val="242D52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43448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712"/>
    </mc:Choice>
    <mc:Fallback xmlns="">
      <p:transition advTm="27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"/>
                            </p:stCondLst>
                            <p:childTnLst>
                              <p:par>
                                <p:cTn id="1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700"/>
                            </p:stCondLst>
                            <p:childTnLst>
                              <p:par>
                                <p:cTn id="1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200"/>
                            </p:stCondLst>
                            <p:childTnLst>
                              <p:par>
                                <p:cTn id="2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700"/>
                            </p:stCondLst>
                            <p:childTnLst>
                              <p:par>
                                <p:cTn id="3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2399951" y="1079983"/>
            <a:ext cx="671986" cy="1751961"/>
          </a:xfrm>
          <a:prstGeom prst="rect">
            <a:avLst/>
          </a:prstGeom>
          <a:solidFill>
            <a:srgbClr val="96DB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87990" tIns="143995" rIns="287990" bIns="143995" rtlCol="0" anchor="ctr"/>
          <a:lstStyle/>
          <a:p>
            <a:pPr algn="ctr" defTabSz="2879720">
              <a:defRPr/>
            </a:pPr>
            <a:endParaRPr lang="zh-CN" altLang="en-US" sz="5880">
              <a:solidFill>
                <a:srgbClr val="E7E6E6">
                  <a:lumMod val="50000"/>
                </a:srgbClr>
              </a:solidFill>
              <a:latin typeface="Calibri"/>
              <a:ea typeface="宋体" panose="02010600030101010101" pitchFamily="2" charset="-122"/>
              <a:cs typeface="+mn-ea"/>
              <a:sym typeface="+mn-lt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3071937" y="1138325"/>
            <a:ext cx="4871241" cy="1577630"/>
          </a:xfrm>
          <a:prstGeom prst="rect">
            <a:avLst/>
          </a:prstGeom>
          <a:noFill/>
        </p:spPr>
        <p:txBody>
          <a:bodyPr wrap="none" lIns="287990" tIns="143995" rIns="287990" bIns="143995" rtlCol="0">
            <a:spAutoFit/>
          </a:bodyPr>
          <a:lstStyle/>
          <a:p>
            <a:pPr defTabSz="2879720">
              <a:defRPr/>
            </a:pPr>
            <a:r>
              <a:rPr lang="zh-CN" altLang="en-US" sz="8362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特征工程</a:t>
            </a:r>
            <a:endParaRPr lang="zh-CN" altLang="en-US" sz="8362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70" name="矩形 169">
            <a:extLst>
              <a:ext uri="{FF2B5EF4-FFF2-40B4-BE49-F238E27FC236}">
                <a16:creationId xmlns:a16="http://schemas.microsoft.com/office/drawing/2014/main" id="{8997C938-D496-40D3-895F-81BDDF79A3B3}"/>
              </a:ext>
            </a:extLst>
          </p:cNvPr>
          <p:cNvSpPr/>
          <p:nvPr/>
        </p:nvSpPr>
        <p:spPr>
          <a:xfrm>
            <a:off x="871716" y="4408169"/>
            <a:ext cx="41455618" cy="1586857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171" name="组合 170">
            <a:extLst>
              <a:ext uri="{FF2B5EF4-FFF2-40B4-BE49-F238E27FC236}">
                <a16:creationId xmlns:a16="http://schemas.microsoft.com/office/drawing/2014/main" id="{811B1B4A-A78B-405C-A9A8-BEE5BE46E95E}"/>
              </a:ext>
            </a:extLst>
          </p:cNvPr>
          <p:cNvGrpSpPr/>
          <p:nvPr/>
        </p:nvGrpSpPr>
        <p:grpSpPr>
          <a:xfrm>
            <a:off x="30918735" y="4396106"/>
            <a:ext cx="6735508" cy="9449181"/>
            <a:chOff x="8365828" y="1406304"/>
            <a:chExt cx="2689676" cy="3524059"/>
          </a:xfrm>
        </p:grpSpPr>
        <p:grpSp>
          <p:nvGrpSpPr>
            <p:cNvPr id="172" name="组合 171">
              <a:extLst>
                <a:ext uri="{FF2B5EF4-FFF2-40B4-BE49-F238E27FC236}">
                  <a16:creationId xmlns:a16="http://schemas.microsoft.com/office/drawing/2014/main" id="{F3D8E2A2-7E2A-4D1F-B277-576AEF07C58F}"/>
                </a:ext>
              </a:extLst>
            </p:cNvPr>
            <p:cNvGrpSpPr/>
            <p:nvPr/>
          </p:nvGrpSpPr>
          <p:grpSpPr>
            <a:xfrm>
              <a:off x="8365828" y="1406304"/>
              <a:ext cx="2689676" cy="3524059"/>
              <a:chOff x="6592768" y="1194743"/>
              <a:chExt cx="3160039" cy="4140340"/>
            </a:xfrm>
          </p:grpSpPr>
          <p:sp>
            <p:nvSpPr>
              <p:cNvPr id="180" name="平行四边形 179">
                <a:extLst>
                  <a:ext uri="{FF2B5EF4-FFF2-40B4-BE49-F238E27FC236}">
                    <a16:creationId xmlns:a16="http://schemas.microsoft.com/office/drawing/2014/main" id="{084E1F05-D8D4-4AC5-B34E-6014329717CE}"/>
                  </a:ext>
                </a:extLst>
              </p:cNvPr>
              <p:cNvSpPr/>
              <p:nvPr/>
            </p:nvSpPr>
            <p:spPr>
              <a:xfrm>
                <a:off x="6592768" y="1194743"/>
                <a:ext cx="3160039" cy="2073895"/>
              </a:xfrm>
              <a:prstGeom prst="parallelogram">
                <a:avLst>
                  <a:gd name="adj" fmla="val 75633"/>
                </a:avLst>
              </a:prstGeom>
              <a:solidFill>
                <a:srgbClr val="0A5DA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1" name="平行四边形 180">
                <a:extLst>
                  <a:ext uri="{FF2B5EF4-FFF2-40B4-BE49-F238E27FC236}">
                    <a16:creationId xmlns:a16="http://schemas.microsoft.com/office/drawing/2014/main" id="{607C3D0B-6B15-4A0A-81FC-7586A0F643BF}"/>
                  </a:ext>
                </a:extLst>
              </p:cNvPr>
              <p:cNvSpPr/>
              <p:nvPr/>
            </p:nvSpPr>
            <p:spPr>
              <a:xfrm flipV="1">
                <a:off x="6592768" y="3261188"/>
                <a:ext cx="3160039" cy="2073895"/>
              </a:xfrm>
              <a:prstGeom prst="parallelogram">
                <a:avLst>
                  <a:gd name="adj" fmla="val 75633"/>
                </a:avLst>
              </a:prstGeom>
              <a:solidFill>
                <a:srgbClr val="084B8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73" name="组合 172">
              <a:extLst>
                <a:ext uri="{FF2B5EF4-FFF2-40B4-BE49-F238E27FC236}">
                  <a16:creationId xmlns:a16="http://schemas.microsoft.com/office/drawing/2014/main" id="{BB92B5F1-BA06-4AC2-BE68-637042E5214D}"/>
                </a:ext>
              </a:extLst>
            </p:cNvPr>
            <p:cNvGrpSpPr/>
            <p:nvPr/>
          </p:nvGrpSpPr>
          <p:grpSpPr>
            <a:xfrm>
              <a:off x="8659139" y="2678705"/>
              <a:ext cx="1142622" cy="934061"/>
              <a:chOff x="2025391" y="2764901"/>
              <a:chExt cx="1142622" cy="934061"/>
            </a:xfrm>
          </p:grpSpPr>
          <p:sp>
            <p:nvSpPr>
              <p:cNvPr id="178" name="椭圆 177">
                <a:extLst>
                  <a:ext uri="{FF2B5EF4-FFF2-40B4-BE49-F238E27FC236}">
                    <a16:creationId xmlns:a16="http://schemas.microsoft.com/office/drawing/2014/main" id="{0B7E2D4C-228B-410D-A352-81FC9C19FA73}"/>
                  </a:ext>
                </a:extLst>
              </p:cNvPr>
              <p:cNvSpPr/>
              <p:nvPr/>
            </p:nvSpPr>
            <p:spPr>
              <a:xfrm>
                <a:off x="2025391" y="2764901"/>
                <a:ext cx="1102246" cy="93406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0A5DA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9" name="文本框 178">
                <a:extLst>
                  <a:ext uri="{FF2B5EF4-FFF2-40B4-BE49-F238E27FC236}">
                    <a16:creationId xmlns:a16="http://schemas.microsoft.com/office/drawing/2014/main" id="{6872623F-7EF2-475B-B081-18D95B4C2095}"/>
                  </a:ext>
                </a:extLst>
              </p:cNvPr>
              <p:cNvSpPr txBox="1"/>
              <p:nvPr/>
            </p:nvSpPr>
            <p:spPr>
              <a:xfrm>
                <a:off x="2205985" y="3011364"/>
                <a:ext cx="962028" cy="4935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4000" b="1" dirty="0">
                    <a:solidFill>
                      <a:srgbClr val="134F88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cs typeface="Segoe UI" panose="020B0502040204020203" pitchFamily="34" charset="0"/>
                  </a:rPr>
                  <a:t>语义相似度特征</a:t>
                </a:r>
                <a:endParaRPr lang="en-US" altLang="zh-CN" sz="4000" b="1" dirty="0">
                  <a:solidFill>
                    <a:srgbClr val="134F88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174" name="文本框 173">
              <a:extLst>
                <a:ext uri="{FF2B5EF4-FFF2-40B4-BE49-F238E27FC236}">
                  <a16:creationId xmlns:a16="http://schemas.microsoft.com/office/drawing/2014/main" id="{8A51557A-3B31-4C54-9191-E8B839E1AA1A}"/>
                </a:ext>
              </a:extLst>
            </p:cNvPr>
            <p:cNvSpPr txBox="1"/>
            <p:nvPr/>
          </p:nvSpPr>
          <p:spPr>
            <a:xfrm>
              <a:off x="9120614" y="2322014"/>
              <a:ext cx="112720" cy="226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altLang="zh-CN" dirty="0">
                <a:solidFill>
                  <a:prstClr val="white"/>
                </a:solidFill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75" name="文本框 174">
              <a:extLst>
                <a:ext uri="{FF2B5EF4-FFF2-40B4-BE49-F238E27FC236}">
                  <a16:creationId xmlns:a16="http://schemas.microsoft.com/office/drawing/2014/main" id="{8812FBF7-8258-4DC8-8BC2-7CAF0DBBC43B}"/>
                </a:ext>
              </a:extLst>
            </p:cNvPr>
            <p:cNvSpPr txBox="1"/>
            <p:nvPr/>
          </p:nvSpPr>
          <p:spPr>
            <a:xfrm>
              <a:off x="9437326" y="3713961"/>
              <a:ext cx="112720" cy="169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US" altLang="zh-CN" sz="1200" b="1" dirty="0">
                <a:solidFill>
                  <a:prstClr val="white"/>
                </a:solidFill>
                <a:latin typeface="Noto Sans CJK Light" panose="020B0300000000000000" pitchFamily="34" charset="-122"/>
                <a:ea typeface="Noto Sans CJK Light" panose="020B0300000000000000" pitchFamily="34" charset="-122"/>
                <a:cs typeface="Segoe UI" panose="020B0502040204020203" pitchFamily="34" charset="0"/>
              </a:endParaRPr>
            </a:p>
          </p:txBody>
        </p:sp>
        <p:sp>
          <p:nvSpPr>
            <p:cNvPr id="176" name="文本框 175">
              <a:extLst>
                <a:ext uri="{FF2B5EF4-FFF2-40B4-BE49-F238E27FC236}">
                  <a16:creationId xmlns:a16="http://schemas.microsoft.com/office/drawing/2014/main" id="{F60DB42C-7835-4850-930C-F7049773DC5B}"/>
                </a:ext>
              </a:extLst>
            </p:cNvPr>
            <p:cNvSpPr txBox="1"/>
            <p:nvPr/>
          </p:nvSpPr>
          <p:spPr>
            <a:xfrm>
              <a:off x="9135633" y="3888995"/>
              <a:ext cx="1310271" cy="169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zh-CN" sz="1200" dirty="0">
                <a:solidFill>
                  <a:prstClr val="white"/>
                </a:solidFill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77" name="文本框 176">
              <a:extLst>
                <a:ext uri="{FF2B5EF4-FFF2-40B4-BE49-F238E27FC236}">
                  <a16:creationId xmlns:a16="http://schemas.microsoft.com/office/drawing/2014/main" id="{0D0497A7-C570-4DA1-97EA-219A45E872D0}"/>
                </a:ext>
              </a:extLst>
            </p:cNvPr>
            <p:cNvSpPr txBox="1"/>
            <p:nvPr/>
          </p:nvSpPr>
          <p:spPr>
            <a:xfrm>
              <a:off x="9160382" y="2194088"/>
              <a:ext cx="1202007" cy="169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zh-CN" sz="1200" b="1" dirty="0">
                <a:solidFill>
                  <a:prstClr val="white"/>
                </a:solidFill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82" name="组合 181">
            <a:extLst>
              <a:ext uri="{FF2B5EF4-FFF2-40B4-BE49-F238E27FC236}">
                <a16:creationId xmlns:a16="http://schemas.microsoft.com/office/drawing/2014/main" id="{33D91604-44DC-4279-8FAB-4CC754BC2CB7}"/>
              </a:ext>
            </a:extLst>
          </p:cNvPr>
          <p:cNvGrpSpPr/>
          <p:nvPr/>
        </p:nvGrpSpPr>
        <p:grpSpPr>
          <a:xfrm>
            <a:off x="17746216" y="5620139"/>
            <a:ext cx="5894839" cy="7728870"/>
            <a:chOff x="4912352" y="1804817"/>
            <a:chExt cx="2185575" cy="2727032"/>
          </a:xfrm>
        </p:grpSpPr>
        <p:grpSp>
          <p:nvGrpSpPr>
            <p:cNvPr id="183" name="组合 182">
              <a:extLst>
                <a:ext uri="{FF2B5EF4-FFF2-40B4-BE49-F238E27FC236}">
                  <a16:creationId xmlns:a16="http://schemas.microsoft.com/office/drawing/2014/main" id="{5E1587D9-93E1-435C-9DC6-7DA63EC05EBB}"/>
                </a:ext>
              </a:extLst>
            </p:cNvPr>
            <p:cNvGrpSpPr/>
            <p:nvPr/>
          </p:nvGrpSpPr>
          <p:grpSpPr>
            <a:xfrm>
              <a:off x="4912352" y="1804817"/>
              <a:ext cx="2185575" cy="2727032"/>
              <a:chOff x="4509229" y="1460998"/>
              <a:chExt cx="2882231" cy="3596279"/>
            </a:xfrm>
          </p:grpSpPr>
          <p:sp>
            <p:nvSpPr>
              <p:cNvPr id="191" name="平行四边形 190">
                <a:extLst>
                  <a:ext uri="{FF2B5EF4-FFF2-40B4-BE49-F238E27FC236}">
                    <a16:creationId xmlns:a16="http://schemas.microsoft.com/office/drawing/2014/main" id="{141C8873-3A1A-4C25-A717-3BCCE072514C}"/>
                  </a:ext>
                </a:extLst>
              </p:cNvPr>
              <p:cNvSpPr/>
              <p:nvPr/>
            </p:nvSpPr>
            <p:spPr>
              <a:xfrm>
                <a:off x="4509229" y="1460998"/>
                <a:ext cx="2882231" cy="1796089"/>
              </a:xfrm>
              <a:prstGeom prst="parallelogram">
                <a:avLst>
                  <a:gd name="adj" fmla="val 75633"/>
                </a:avLst>
              </a:prstGeom>
              <a:solidFill>
                <a:schemeClr val="tx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2" name="平行四边形 191">
                <a:extLst>
                  <a:ext uri="{FF2B5EF4-FFF2-40B4-BE49-F238E27FC236}">
                    <a16:creationId xmlns:a16="http://schemas.microsoft.com/office/drawing/2014/main" id="{F2187997-D4A5-4764-8DD0-E606F2AC57B8}"/>
                  </a:ext>
                </a:extLst>
              </p:cNvPr>
              <p:cNvSpPr/>
              <p:nvPr/>
            </p:nvSpPr>
            <p:spPr>
              <a:xfrm flipV="1">
                <a:off x="4509229" y="3261188"/>
                <a:ext cx="2882231" cy="1796089"/>
              </a:xfrm>
              <a:prstGeom prst="parallelogram">
                <a:avLst>
                  <a:gd name="adj" fmla="val 75633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84" name="组合 183">
              <a:extLst>
                <a:ext uri="{FF2B5EF4-FFF2-40B4-BE49-F238E27FC236}">
                  <a16:creationId xmlns:a16="http://schemas.microsoft.com/office/drawing/2014/main" id="{137A1A00-C9ED-4FB8-A8C1-46BBF2A1E44C}"/>
                </a:ext>
              </a:extLst>
            </p:cNvPr>
            <p:cNvGrpSpPr/>
            <p:nvPr/>
          </p:nvGrpSpPr>
          <p:grpSpPr>
            <a:xfrm>
              <a:off x="5192313" y="2675787"/>
              <a:ext cx="1001583" cy="921250"/>
              <a:chOff x="2208155" y="2757067"/>
              <a:chExt cx="1001583" cy="921250"/>
            </a:xfrm>
          </p:grpSpPr>
          <p:sp>
            <p:nvSpPr>
              <p:cNvPr id="189" name="椭圆 188">
                <a:extLst>
                  <a:ext uri="{FF2B5EF4-FFF2-40B4-BE49-F238E27FC236}">
                    <a16:creationId xmlns:a16="http://schemas.microsoft.com/office/drawing/2014/main" id="{23A68A5C-39DB-45D1-90B7-66511A9C5C75}"/>
                  </a:ext>
                </a:extLst>
              </p:cNvPr>
              <p:cNvSpPr/>
              <p:nvPr/>
            </p:nvSpPr>
            <p:spPr>
              <a:xfrm>
                <a:off x="2208155" y="2757067"/>
                <a:ext cx="1001583" cy="92125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7F7F7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0" name="文本框 189">
                <a:extLst>
                  <a:ext uri="{FF2B5EF4-FFF2-40B4-BE49-F238E27FC236}">
                    <a16:creationId xmlns:a16="http://schemas.microsoft.com/office/drawing/2014/main" id="{206F135F-4ED4-460D-9D33-C826039F82B1}"/>
                  </a:ext>
                </a:extLst>
              </p:cNvPr>
              <p:cNvSpPr txBox="1"/>
              <p:nvPr/>
            </p:nvSpPr>
            <p:spPr>
              <a:xfrm>
                <a:off x="2247710" y="3023904"/>
                <a:ext cx="962028" cy="4669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4000" b="1" dirty="0">
                    <a:solidFill>
                      <a:srgbClr val="D8D8D8">
                        <a:lumMod val="25000"/>
                      </a:srgbClr>
                    </a:solidFill>
                    <a:latin typeface="黑体" panose="02010609060101010101" pitchFamily="49" charset="-122"/>
                    <a:ea typeface="黑体" panose="02010609060101010101" pitchFamily="49" charset="-122"/>
                    <a:cs typeface="Segoe UI" panose="020B0502040204020203" pitchFamily="34" charset="0"/>
                  </a:rPr>
                  <a:t>文本相似度特征</a:t>
                </a:r>
                <a:endParaRPr lang="en-US" altLang="zh-CN" sz="4000" b="1" dirty="0">
                  <a:solidFill>
                    <a:srgbClr val="D8D8D8">
                      <a:lumMod val="25000"/>
                    </a:srgbClr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185" name="文本框 184">
              <a:extLst>
                <a:ext uri="{FF2B5EF4-FFF2-40B4-BE49-F238E27FC236}">
                  <a16:creationId xmlns:a16="http://schemas.microsoft.com/office/drawing/2014/main" id="{F833328A-B383-45A7-92E0-3D63E142D0D3}"/>
                </a:ext>
              </a:extLst>
            </p:cNvPr>
            <p:cNvSpPr txBox="1"/>
            <p:nvPr/>
          </p:nvSpPr>
          <p:spPr>
            <a:xfrm>
              <a:off x="5549764" y="2326930"/>
              <a:ext cx="111511" cy="156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zh-CN" altLang="en-US" sz="1200" dirty="0">
                <a:solidFill>
                  <a:prstClr val="white"/>
                </a:solidFill>
                <a:cs typeface="Segoe UI" panose="020B0502040204020203" pitchFamily="34" charset="0"/>
              </a:endParaRPr>
            </a:p>
          </p:txBody>
        </p:sp>
        <p:sp>
          <p:nvSpPr>
            <p:cNvPr id="186" name="文本框 185">
              <a:extLst>
                <a:ext uri="{FF2B5EF4-FFF2-40B4-BE49-F238E27FC236}">
                  <a16:creationId xmlns:a16="http://schemas.microsoft.com/office/drawing/2014/main" id="{B395979A-4612-41EE-993C-A1C73A004398}"/>
                </a:ext>
              </a:extLst>
            </p:cNvPr>
            <p:cNvSpPr txBox="1"/>
            <p:nvPr/>
          </p:nvSpPr>
          <p:spPr>
            <a:xfrm>
              <a:off x="5994899" y="3738541"/>
              <a:ext cx="111511" cy="156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zh-CN" altLang="en-US" sz="1200" dirty="0">
                <a:solidFill>
                  <a:prstClr val="white"/>
                </a:solidFill>
                <a:latin typeface="Noto Sans CJK Light" panose="020B0300000000000000" pitchFamily="34" charset="-122"/>
                <a:ea typeface="Noto Sans CJK Light" panose="020B0300000000000000" pitchFamily="34" charset="-122"/>
                <a:cs typeface="Segoe UI" panose="020B0502040204020203" pitchFamily="34" charset="0"/>
              </a:endParaRPr>
            </a:p>
          </p:txBody>
        </p:sp>
        <p:sp>
          <p:nvSpPr>
            <p:cNvPr id="187" name="文本框 186">
              <a:extLst>
                <a:ext uri="{FF2B5EF4-FFF2-40B4-BE49-F238E27FC236}">
                  <a16:creationId xmlns:a16="http://schemas.microsoft.com/office/drawing/2014/main" id="{0FC76409-0CC5-47EB-853C-B05C7A023FDB}"/>
                </a:ext>
              </a:extLst>
            </p:cNvPr>
            <p:cNvSpPr txBox="1"/>
            <p:nvPr/>
          </p:nvSpPr>
          <p:spPr>
            <a:xfrm>
              <a:off x="5552815" y="2209095"/>
              <a:ext cx="1202007" cy="156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b="1" dirty="0">
                  <a:solidFill>
                    <a:prstClr val="white"/>
                  </a:solidFill>
                  <a:ea typeface="Segoe UI" panose="020B0502040204020203" pitchFamily="34" charset="0"/>
                  <a:cs typeface="Segoe UI" panose="020B0502040204020203" pitchFamily="34" charset="0"/>
                </a:rPr>
                <a:t>K</a:t>
              </a:r>
            </a:p>
          </p:txBody>
        </p:sp>
        <p:sp>
          <p:nvSpPr>
            <p:cNvPr id="188" name="文本框 187">
              <a:extLst>
                <a:ext uri="{FF2B5EF4-FFF2-40B4-BE49-F238E27FC236}">
                  <a16:creationId xmlns:a16="http://schemas.microsoft.com/office/drawing/2014/main" id="{1A136FA3-6267-4587-BE22-88E57DB6D67A}"/>
                </a:ext>
              </a:extLst>
            </p:cNvPr>
            <p:cNvSpPr txBox="1"/>
            <p:nvPr/>
          </p:nvSpPr>
          <p:spPr>
            <a:xfrm>
              <a:off x="5567563" y="3914991"/>
              <a:ext cx="1202007" cy="156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zh-CN" sz="1200" b="1" dirty="0">
                <a:solidFill>
                  <a:prstClr val="white"/>
                </a:solidFill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93" name="组合 192">
            <a:extLst>
              <a:ext uri="{FF2B5EF4-FFF2-40B4-BE49-F238E27FC236}">
                <a16:creationId xmlns:a16="http://schemas.microsoft.com/office/drawing/2014/main" id="{43764D4D-5972-4829-A8DD-31C7A6C63C85}"/>
              </a:ext>
            </a:extLst>
          </p:cNvPr>
          <p:cNvGrpSpPr/>
          <p:nvPr/>
        </p:nvGrpSpPr>
        <p:grpSpPr>
          <a:xfrm>
            <a:off x="4195506" y="6726536"/>
            <a:ext cx="4968523" cy="6407646"/>
            <a:chOff x="1718243" y="2121744"/>
            <a:chExt cx="1893093" cy="2093177"/>
          </a:xfrm>
        </p:grpSpPr>
        <p:grpSp>
          <p:nvGrpSpPr>
            <p:cNvPr id="194" name="组合 193">
              <a:extLst>
                <a:ext uri="{FF2B5EF4-FFF2-40B4-BE49-F238E27FC236}">
                  <a16:creationId xmlns:a16="http://schemas.microsoft.com/office/drawing/2014/main" id="{288F76B1-69B3-464F-A94D-2623A8474CAD}"/>
                </a:ext>
              </a:extLst>
            </p:cNvPr>
            <p:cNvGrpSpPr/>
            <p:nvPr/>
          </p:nvGrpSpPr>
          <p:grpSpPr>
            <a:xfrm>
              <a:off x="1718243" y="2121744"/>
              <a:ext cx="1893093" cy="2093177"/>
              <a:chOff x="2439194" y="2085563"/>
              <a:chExt cx="2509895" cy="2358226"/>
            </a:xfrm>
          </p:grpSpPr>
          <p:sp>
            <p:nvSpPr>
              <p:cNvPr id="200" name="平行四边形 199">
                <a:extLst>
                  <a:ext uri="{FF2B5EF4-FFF2-40B4-BE49-F238E27FC236}">
                    <a16:creationId xmlns:a16="http://schemas.microsoft.com/office/drawing/2014/main" id="{04EBA46D-F9D8-4660-B9D1-A1B6189B5CD0}"/>
                  </a:ext>
                </a:extLst>
              </p:cNvPr>
              <p:cNvSpPr/>
              <p:nvPr/>
            </p:nvSpPr>
            <p:spPr>
              <a:xfrm>
                <a:off x="2439194" y="2085563"/>
                <a:ext cx="2509895" cy="1182600"/>
              </a:xfrm>
              <a:prstGeom prst="parallelogram">
                <a:avLst>
                  <a:gd name="adj" fmla="val 75633"/>
                </a:avLst>
              </a:prstGeom>
              <a:solidFill>
                <a:srgbClr val="232E5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1" name="平行四边形 200">
                <a:extLst>
                  <a:ext uri="{FF2B5EF4-FFF2-40B4-BE49-F238E27FC236}">
                    <a16:creationId xmlns:a16="http://schemas.microsoft.com/office/drawing/2014/main" id="{548F35BC-96F9-4190-BE37-C4A6AFCC741E}"/>
                  </a:ext>
                </a:extLst>
              </p:cNvPr>
              <p:cNvSpPr/>
              <p:nvPr/>
            </p:nvSpPr>
            <p:spPr>
              <a:xfrm flipV="1">
                <a:off x="2439194" y="3261188"/>
                <a:ext cx="2509895" cy="1182601"/>
              </a:xfrm>
              <a:prstGeom prst="parallelogram">
                <a:avLst>
                  <a:gd name="adj" fmla="val 75633"/>
                </a:avLst>
              </a:prstGeom>
              <a:solidFill>
                <a:srgbClr val="171D3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95" name="组合 194">
              <a:extLst>
                <a:ext uri="{FF2B5EF4-FFF2-40B4-BE49-F238E27FC236}">
                  <a16:creationId xmlns:a16="http://schemas.microsoft.com/office/drawing/2014/main" id="{3107FAFF-3641-4EA4-8E2F-A63E92CAF593}"/>
                </a:ext>
              </a:extLst>
            </p:cNvPr>
            <p:cNvGrpSpPr/>
            <p:nvPr/>
          </p:nvGrpSpPr>
          <p:grpSpPr>
            <a:xfrm>
              <a:off x="1951538" y="2750966"/>
              <a:ext cx="1002630" cy="744442"/>
              <a:chOff x="2164463" y="2837162"/>
              <a:chExt cx="1002630" cy="744442"/>
            </a:xfrm>
          </p:grpSpPr>
          <p:sp>
            <p:nvSpPr>
              <p:cNvPr id="198" name="椭圆 197">
                <a:extLst>
                  <a:ext uri="{FF2B5EF4-FFF2-40B4-BE49-F238E27FC236}">
                    <a16:creationId xmlns:a16="http://schemas.microsoft.com/office/drawing/2014/main" id="{EEB1D833-942B-49DF-A9D0-EDC936AC7A46}"/>
                  </a:ext>
                </a:extLst>
              </p:cNvPr>
              <p:cNvSpPr/>
              <p:nvPr/>
            </p:nvSpPr>
            <p:spPr>
              <a:xfrm>
                <a:off x="2164463" y="2837162"/>
                <a:ext cx="962028" cy="744442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232E5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9" name="文本框 198">
                <a:extLst>
                  <a:ext uri="{FF2B5EF4-FFF2-40B4-BE49-F238E27FC236}">
                    <a16:creationId xmlns:a16="http://schemas.microsoft.com/office/drawing/2014/main" id="{7401944F-B21A-4BB3-892A-6B8C4A8F1536}"/>
                  </a:ext>
                </a:extLst>
              </p:cNvPr>
              <p:cNvSpPr txBox="1"/>
              <p:nvPr/>
            </p:nvSpPr>
            <p:spPr>
              <a:xfrm>
                <a:off x="2205065" y="3096840"/>
                <a:ext cx="962028" cy="2312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4000" b="1" dirty="0">
                    <a:solidFill>
                      <a:srgbClr val="232E54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cs typeface="Segoe UI" panose="020B0502040204020203" pitchFamily="34" charset="0"/>
                  </a:rPr>
                  <a:t>统计特征</a:t>
                </a:r>
                <a:endParaRPr lang="en-US" altLang="zh-CN" sz="4000" b="1" dirty="0">
                  <a:solidFill>
                    <a:srgbClr val="232E54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196" name="文本框 195">
              <a:extLst>
                <a:ext uri="{FF2B5EF4-FFF2-40B4-BE49-F238E27FC236}">
                  <a16:creationId xmlns:a16="http://schemas.microsoft.com/office/drawing/2014/main" id="{D3A64E31-FD9F-4DD1-BB15-5EB4721688CD}"/>
                </a:ext>
              </a:extLst>
            </p:cNvPr>
            <p:cNvSpPr txBox="1"/>
            <p:nvPr/>
          </p:nvSpPr>
          <p:spPr>
            <a:xfrm>
              <a:off x="2777738" y="3733625"/>
              <a:ext cx="83640" cy="1592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zh-CN" altLang="en-US" sz="1200" dirty="0">
                <a:solidFill>
                  <a:prstClr val="white"/>
                </a:solidFill>
                <a:latin typeface="Noto Sans CJK Light" panose="020B0300000000000000" pitchFamily="34" charset="-122"/>
                <a:ea typeface="Noto Sans CJK Light" panose="020B0300000000000000" pitchFamily="34" charset="-122"/>
                <a:cs typeface="Segoe UI" panose="020B0502040204020203" pitchFamily="34" charset="0"/>
              </a:endParaRPr>
            </a:p>
          </p:txBody>
        </p:sp>
        <p:sp>
          <p:nvSpPr>
            <p:cNvPr id="197" name="文本框 196">
              <a:extLst>
                <a:ext uri="{FF2B5EF4-FFF2-40B4-BE49-F238E27FC236}">
                  <a16:creationId xmlns:a16="http://schemas.microsoft.com/office/drawing/2014/main" id="{71E171A2-5978-4841-AFB3-EE89D6F490DA}"/>
                </a:ext>
              </a:extLst>
            </p:cNvPr>
            <p:cNvSpPr txBox="1"/>
            <p:nvPr/>
          </p:nvSpPr>
          <p:spPr>
            <a:xfrm>
              <a:off x="2232350" y="2440153"/>
              <a:ext cx="1202007" cy="1592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zh-CN" sz="1200" b="1" dirty="0">
                <a:solidFill>
                  <a:prstClr val="white"/>
                </a:solidFill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202" name="组合 201">
            <a:extLst>
              <a:ext uri="{FF2B5EF4-FFF2-40B4-BE49-F238E27FC236}">
                <a16:creationId xmlns:a16="http://schemas.microsoft.com/office/drawing/2014/main" id="{DD676D80-4112-4DBD-8D14-1996F78A7092}"/>
              </a:ext>
            </a:extLst>
          </p:cNvPr>
          <p:cNvGrpSpPr/>
          <p:nvPr/>
        </p:nvGrpSpPr>
        <p:grpSpPr>
          <a:xfrm>
            <a:off x="1805256" y="15192023"/>
            <a:ext cx="11782895" cy="3675369"/>
            <a:chOff x="-2427496" y="5015585"/>
            <a:chExt cx="11782895" cy="3675369"/>
          </a:xfrm>
        </p:grpSpPr>
        <p:sp>
          <p:nvSpPr>
            <p:cNvPr id="204" name="文本框 203">
              <a:extLst>
                <a:ext uri="{FF2B5EF4-FFF2-40B4-BE49-F238E27FC236}">
                  <a16:creationId xmlns:a16="http://schemas.microsoft.com/office/drawing/2014/main" id="{37676A9C-07A5-4F17-AF4A-108FB496BAF1}"/>
                </a:ext>
              </a:extLst>
            </p:cNvPr>
            <p:cNvSpPr txBox="1"/>
            <p:nvPr/>
          </p:nvSpPr>
          <p:spPr>
            <a:xfrm>
              <a:off x="2016957" y="5015585"/>
              <a:ext cx="328392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6000" b="1" dirty="0">
                  <a:solidFill>
                    <a:srgbClr val="232E54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Segoe UI" panose="020B0502040204020203" pitchFamily="34" charset="0"/>
                </a:rPr>
                <a:t>统计特征</a:t>
              </a:r>
              <a:endParaRPr lang="en-US" altLang="zh-CN" sz="6000" b="1" dirty="0">
                <a:solidFill>
                  <a:srgbClr val="232E54"/>
                </a:solidFill>
                <a:latin typeface="黑体" panose="02010609060101010101" pitchFamily="49" charset="-122"/>
                <a:ea typeface="黑体" panose="02010609060101010101" pitchFamily="49" charset="-122"/>
                <a:cs typeface="Segoe UI" panose="020B0502040204020203" pitchFamily="34" charset="0"/>
              </a:endParaRPr>
            </a:p>
          </p:txBody>
        </p:sp>
        <p:cxnSp>
          <p:nvCxnSpPr>
            <p:cNvPr id="205" name="直接连接符 204">
              <a:extLst>
                <a:ext uri="{FF2B5EF4-FFF2-40B4-BE49-F238E27FC236}">
                  <a16:creationId xmlns:a16="http://schemas.microsoft.com/office/drawing/2014/main" id="{EF1D0042-D131-4284-B91A-765B4A124AB5}"/>
                </a:ext>
              </a:extLst>
            </p:cNvPr>
            <p:cNvCxnSpPr>
              <a:cxnSpLocks/>
            </p:cNvCxnSpPr>
            <p:nvPr/>
          </p:nvCxnSpPr>
          <p:spPr>
            <a:xfrm>
              <a:off x="1966779" y="5257309"/>
              <a:ext cx="0" cy="544826"/>
            </a:xfrm>
            <a:prstGeom prst="line">
              <a:avLst/>
            </a:prstGeom>
            <a:ln w="19050">
              <a:solidFill>
                <a:srgbClr val="232E5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6" name="Freeform 6">
              <a:extLst>
                <a:ext uri="{FF2B5EF4-FFF2-40B4-BE49-F238E27FC236}">
                  <a16:creationId xmlns:a16="http://schemas.microsoft.com/office/drawing/2014/main" id="{BDF23E34-6CB3-4A69-AFC6-621F3A23B07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5348" y="5129662"/>
              <a:ext cx="870966" cy="672473"/>
            </a:xfrm>
            <a:custGeom>
              <a:avLst/>
              <a:gdLst/>
              <a:ahLst/>
              <a:cxnLst/>
              <a:rect l="l" t="t" r="r" b="b"/>
              <a:pathLst>
                <a:path w="574675" h="465138">
                  <a:moveTo>
                    <a:pt x="450850" y="55562"/>
                  </a:moveTo>
                  <a:lnTo>
                    <a:pt x="506413" y="55562"/>
                  </a:lnTo>
                  <a:lnTo>
                    <a:pt x="506413" y="173037"/>
                  </a:lnTo>
                  <a:lnTo>
                    <a:pt x="450850" y="123825"/>
                  </a:lnTo>
                  <a:close/>
                  <a:moveTo>
                    <a:pt x="292972" y="0"/>
                  </a:moveTo>
                  <a:lnTo>
                    <a:pt x="574675" y="255076"/>
                  </a:lnTo>
                  <a:cubicBezTo>
                    <a:pt x="574665" y="255097"/>
                    <a:pt x="559635" y="288825"/>
                    <a:pt x="510822" y="255076"/>
                  </a:cubicBezTo>
                  <a:cubicBezTo>
                    <a:pt x="510819" y="255073"/>
                    <a:pt x="510736" y="254989"/>
                    <a:pt x="508475" y="252731"/>
                  </a:cubicBezTo>
                  <a:lnTo>
                    <a:pt x="492042" y="236320"/>
                  </a:lnTo>
                  <a:cubicBezTo>
                    <a:pt x="492042" y="236330"/>
                    <a:pt x="492042" y="237803"/>
                    <a:pt x="492042" y="450134"/>
                  </a:cubicBezTo>
                  <a:cubicBezTo>
                    <a:pt x="492042" y="450158"/>
                    <a:pt x="492030" y="465138"/>
                    <a:pt x="477018" y="465138"/>
                  </a:cubicBezTo>
                  <a:cubicBezTo>
                    <a:pt x="454485" y="465138"/>
                    <a:pt x="334321" y="465138"/>
                    <a:pt x="334288" y="465138"/>
                  </a:cubicBezTo>
                  <a:cubicBezTo>
                    <a:pt x="334288" y="465132"/>
                    <a:pt x="334288" y="464300"/>
                    <a:pt x="334288" y="345102"/>
                  </a:cubicBezTo>
                  <a:cubicBezTo>
                    <a:pt x="334288" y="345082"/>
                    <a:pt x="334276" y="326347"/>
                    <a:pt x="311752" y="326347"/>
                  </a:cubicBezTo>
                  <a:cubicBezTo>
                    <a:pt x="311747" y="326347"/>
                    <a:pt x="311198" y="326347"/>
                    <a:pt x="251655" y="326347"/>
                  </a:cubicBezTo>
                  <a:cubicBezTo>
                    <a:pt x="232881" y="326347"/>
                    <a:pt x="236628" y="345089"/>
                    <a:pt x="236631" y="345102"/>
                  </a:cubicBezTo>
                  <a:cubicBezTo>
                    <a:pt x="236631" y="345108"/>
                    <a:pt x="236631" y="345945"/>
                    <a:pt x="236631" y="465138"/>
                  </a:cubicBezTo>
                  <a:cubicBezTo>
                    <a:pt x="236584" y="465138"/>
                    <a:pt x="105167" y="465138"/>
                    <a:pt x="90145" y="465138"/>
                  </a:cubicBezTo>
                  <a:cubicBezTo>
                    <a:pt x="78885" y="465138"/>
                    <a:pt x="78877" y="453900"/>
                    <a:pt x="78877" y="453885"/>
                  </a:cubicBezTo>
                  <a:cubicBezTo>
                    <a:pt x="78877" y="453874"/>
                    <a:pt x="78877" y="452394"/>
                    <a:pt x="78877" y="240071"/>
                  </a:cubicBezTo>
                  <a:cubicBezTo>
                    <a:pt x="78873" y="240074"/>
                    <a:pt x="78561" y="240281"/>
                    <a:pt x="56341" y="255076"/>
                  </a:cubicBezTo>
                  <a:cubicBezTo>
                    <a:pt x="18790" y="288827"/>
                    <a:pt x="9" y="255092"/>
                    <a:pt x="0" y="255076"/>
                  </a:cubicBezTo>
                  <a:cubicBezTo>
                    <a:pt x="8" y="255069"/>
                    <a:pt x="1550" y="253727"/>
                    <a:pt x="292972" y="0"/>
                  </a:cubicBezTo>
                  <a:close/>
                </a:path>
              </a:pathLst>
            </a:custGeom>
            <a:solidFill>
              <a:srgbClr val="232E5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3F3F3F"/>
                </a:solidFill>
              </a:endParaRPr>
            </a:p>
          </p:txBody>
        </p:sp>
        <p:sp>
          <p:nvSpPr>
            <p:cNvPr id="203" name="文本框 202">
              <a:extLst>
                <a:ext uri="{FF2B5EF4-FFF2-40B4-BE49-F238E27FC236}">
                  <a16:creationId xmlns:a16="http://schemas.microsoft.com/office/drawing/2014/main" id="{C7ED08DA-62D8-48CA-A587-8BE5BDB34A5F}"/>
                </a:ext>
              </a:extLst>
            </p:cNvPr>
            <p:cNvSpPr txBox="1"/>
            <p:nvPr/>
          </p:nvSpPr>
          <p:spPr>
            <a:xfrm>
              <a:off x="-2427496" y="6136409"/>
              <a:ext cx="11782895" cy="25545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000" dirty="0">
                  <a:solidFill>
                    <a:srgbClr val="232E54"/>
                  </a:solidFill>
                  <a:latin typeface="Times New Roman" panose="02020603050405020304" pitchFamily="18" charset="0"/>
                  <a:cs typeface="Segoe UI" panose="020B0502040204020203" pitchFamily="34" charset="0"/>
                </a:rPr>
                <a:t>query </a:t>
              </a:r>
              <a:r>
                <a:rPr lang="zh-CN" altLang="en-US" sz="4000" dirty="0">
                  <a:solidFill>
                    <a:srgbClr val="232E54"/>
                  </a:solidFill>
                  <a:latin typeface="Times New Roman" panose="02020603050405020304" pitchFamily="18" charset="0"/>
                  <a:cs typeface="Segoe UI" panose="020B0502040204020203" pitchFamily="34" charset="0"/>
                </a:rPr>
                <a:t>长度                                     </a:t>
              </a:r>
              <a:r>
                <a:rPr lang="en-US" altLang="zh-CN" sz="4000" dirty="0">
                  <a:solidFill>
                    <a:srgbClr val="232E54"/>
                  </a:solidFill>
                  <a:latin typeface="Times New Roman" panose="02020603050405020304" pitchFamily="18" charset="0"/>
                  <a:cs typeface="Segoe UI" panose="020B0502040204020203" pitchFamily="34" charset="0"/>
                </a:rPr>
                <a:t>title </a:t>
              </a:r>
              <a:r>
                <a:rPr lang="zh-CN" altLang="en-US" sz="4000" dirty="0">
                  <a:solidFill>
                    <a:srgbClr val="232E54"/>
                  </a:solidFill>
                  <a:latin typeface="Times New Roman" panose="02020603050405020304" pitchFamily="18" charset="0"/>
                  <a:cs typeface="Segoe UI" panose="020B0502040204020203" pitchFamily="34" charset="0"/>
                </a:rPr>
                <a:t>长度  </a:t>
              </a:r>
            </a:p>
            <a:p>
              <a:r>
                <a:rPr lang="en-US" altLang="zh-CN" sz="4000" dirty="0">
                  <a:solidFill>
                    <a:srgbClr val="232E54"/>
                  </a:solidFill>
                  <a:latin typeface="Times New Roman" panose="02020603050405020304" pitchFamily="18" charset="0"/>
                  <a:cs typeface="Segoe UI" panose="020B0502040204020203" pitchFamily="34" charset="0"/>
                </a:rPr>
                <a:t>query-title </a:t>
              </a:r>
              <a:r>
                <a:rPr lang="zh-CN" altLang="en-US" sz="4000" dirty="0">
                  <a:solidFill>
                    <a:srgbClr val="232E54"/>
                  </a:solidFill>
                  <a:latin typeface="Times New Roman" panose="02020603050405020304" pitchFamily="18" charset="0"/>
                  <a:cs typeface="Segoe UI" panose="020B0502040204020203" pitchFamily="34" charset="0"/>
                </a:rPr>
                <a:t>长度差</a:t>
              </a:r>
            </a:p>
            <a:p>
              <a:r>
                <a:rPr lang="en-US" altLang="zh-CN" sz="4000" dirty="0">
                  <a:solidFill>
                    <a:srgbClr val="232E54"/>
                  </a:solidFill>
                  <a:latin typeface="Times New Roman" panose="02020603050405020304" pitchFamily="18" charset="0"/>
                  <a:cs typeface="Segoe UI" panose="020B0502040204020203" pitchFamily="34" charset="0"/>
                </a:rPr>
                <a:t>query </a:t>
              </a:r>
              <a:r>
                <a:rPr lang="en-US" altLang="zh-CN" sz="4000" dirty="0" err="1">
                  <a:solidFill>
                    <a:srgbClr val="232E54"/>
                  </a:solidFill>
                  <a:latin typeface="Times New Roman" panose="02020603050405020304" pitchFamily="18" charset="0"/>
                  <a:cs typeface="Segoe UI" panose="020B0502040204020203" pitchFamily="34" charset="0"/>
                </a:rPr>
                <a:t>nunique</a:t>
              </a:r>
              <a:r>
                <a:rPr lang="en-US" altLang="zh-CN" sz="4000" dirty="0">
                  <a:solidFill>
                    <a:srgbClr val="232E54"/>
                  </a:solidFill>
                  <a:latin typeface="Times New Roman" panose="02020603050405020304" pitchFamily="18" charset="0"/>
                  <a:cs typeface="Segoe UI" panose="020B0502040204020203" pitchFamily="34" charset="0"/>
                </a:rPr>
                <a:t>                               title </a:t>
              </a:r>
              <a:r>
                <a:rPr lang="en-US" altLang="zh-CN" sz="4000" dirty="0" err="1">
                  <a:solidFill>
                    <a:srgbClr val="232E54"/>
                  </a:solidFill>
                  <a:latin typeface="Times New Roman" panose="02020603050405020304" pitchFamily="18" charset="0"/>
                  <a:cs typeface="Segoe UI" panose="020B0502040204020203" pitchFamily="34" charset="0"/>
                </a:rPr>
                <a:t>nunique</a:t>
              </a:r>
              <a:r>
                <a:rPr lang="en-US" altLang="zh-CN" sz="4000" dirty="0">
                  <a:solidFill>
                    <a:srgbClr val="232E54"/>
                  </a:solidFill>
                  <a:latin typeface="Times New Roman" panose="02020603050405020304" pitchFamily="18" charset="0"/>
                  <a:cs typeface="Segoe UI" panose="020B0502040204020203" pitchFamily="34" charset="0"/>
                </a:rPr>
                <a:t>  </a:t>
              </a:r>
            </a:p>
            <a:p>
              <a:r>
                <a:rPr lang="en-US" altLang="zh-CN" sz="4000" dirty="0">
                  <a:solidFill>
                    <a:srgbClr val="232E54"/>
                  </a:solidFill>
                  <a:latin typeface="Times New Roman" panose="02020603050405020304" pitchFamily="18" charset="0"/>
                  <a:cs typeface="Segoe UI" panose="020B0502040204020203" pitchFamily="34" charset="0"/>
                </a:rPr>
                <a:t>query </a:t>
              </a:r>
              <a:r>
                <a:rPr lang="zh-CN" altLang="en-US" sz="4000" dirty="0">
                  <a:solidFill>
                    <a:srgbClr val="232E54"/>
                  </a:solidFill>
                  <a:latin typeface="Times New Roman" panose="02020603050405020304" pitchFamily="18" charset="0"/>
                  <a:cs typeface="Segoe UI" panose="020B0502040204020203" pitchFamily="34" charset="0"/>
                </a:rPr>
                <a:t>出现次数                            </a:t>
              </a:r>
              <a:r>
                <a:rPr lang="en-US" altLang="zh-CN" sz="4000" dirty="0">
                  <a:solidFill>
                    <a:srgbClr val="232E54"/>
                  </a:solidFill>
                  <a:latin typeface="Times New Roman" panose="02020603050405020304" pitchFamily="18" charset="0"/>
                  <a:cs typeface="Segoe UI" panose="020B0502040204020203" pitchFamily="34" charset="0"/>
                </a:rPr>
                <a:t>title </a:t>
              </a:r>
              <a:r>
                <a:rPr lang="zh-CN" altLang="en-US" sz="4000" dirty="0">
                  <a:solidFill>
                    <a:srgbClr val="232E54"/>
                  </a:solidFill>
                  <a:latin typeface="Times New Roman" panose="02020603050405020304" pitchFamily="18" charset="0"/>
                  <a:cs typeface="Segoe UI" panose="020B0502040204020203" pitchFamily="34" charset="0"/>
                </a:rPr>
                <a:t>出现次数</a:t>
              </a:r>
            </a:p>
          </p:txBody>
        </p:sp>
      </p:grpSp>
      <p:cxnSp>
        <p:nvCxnSpPr>
          <p:cNvPr id="207" name="直接连接符 206">
            <a:extLst>
              <a:ext uri="{FF2B5EF4-FFF2-40B4-BE49-F238E27FC236}">
                <a16:creationId xmlns:a16="http://schemas.microsoft.com/office/drawing/2014/main" id="{7C974EFE-19A2-4D4D-8CCA-4F7D032F3465}"/>
              </a:ext>
            </a:extLst>
          </p:cNvPr>
          <p:cNvCxnSpPr>
            <a:cxnSpLocks/>
          </p:cNvCxnSpPr>
          <p:nvPr/>
        </p:nvCxnSpPr>
        <p:spPr>
          <a:xfrm>
            <a:off x="12958565" y="7174874"/>
            <a:ext cx="0" cy="5636225"/>
          </a:xfrm>
          <a:prstGeom prst="line">
            <a:avLst/>
          </a:prstGeom>
          <a:ln w="28575">
            <a:solidFill>
              <a:srgbClr val="232E5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直接连接符 207">
            <a:extLst>
              <a:ext uri="{FF2B5EF4-FFF2-40B4-BE49-F238E27FC236}">
                <a16:creationId xmlns:a16="http://schemas.microsoft.com/office/drawing/2014/main" id="{C931D36E-4BB8-4280-A7EA-A062305F5BFA}"/>
              </a:ext>
            </a:extLst>
          </p:cNvPr>
          <p:cNvCxnSpPr>
            <a:cxnSpLocks/>
          </p:cNvCxnSpPr>
          <p:nvPr/>
        </p:nvCxnSpPr>
        <p:spPr>
          <a:xfrm>
            <a:off x="29160365" y="6406243"/>
            <a:ext cx="0" cy="6942766"/>
          </a:xfrm>
          <a:prstGeom prst="line">
            <a:avLst/>
          </a:prstGeom>
          <a:ln w="28575">
            <a:solidFill>
              <a:srgbClr val="0A5DA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4" name="组合 213">
            <a:extLst>
              <a:ext uri="{FF2B5EF4-FFF2-40B4-BE49-F238E27FC236}">
                <a16:creationId xmlns:a16="http://schemas.microsoft.com/office/drawing/2014/main" id="{1A06F19B-8925-4F96-B614-B39C4F612B83}"/>
              </a:ext>
            </a:extLst>
          </p:cNvPr>
          <p:cNvGrpSpPr/>
          <p:nvPr/>
        </p:nvGrpSpPr>
        <p:grpSpPr>
          <a:xfrm>
            <a:off x="30661443" y="15149643"/>
            <a:ext cx="14489707" cy="3791507"/>
            <a:chOff x="8454809" y="4647715"/>
            <a:chExt cx="6883489" cy="3791507"/>
          </a:xfrm>
        </p:grpSpPr>
        <p:sp>
          <p:nvSpPr>
            <p:cNvPr id="215" name="文本框 214">
              <a:extLst>
                <a:ext uri="{FF2B5EF4-FFF2-40B4-BE49-F238E27FC236}">
                  <a16:creationId xmlns:a16="http://schemas.microsoft.com/office/drawing/2014/main" id="{689B409E-6685-4474-84D2-68B32493D14F}"/>
                </a:ext>
              </a:extLst>
            </p:cNvPr>
            <p:cNvSpPr txBox="1"/>
            <p:nvPr/>
          </p:nvSpPr>
          <p:spPr>
            <a:xfrm>
              <a:off x="8454809" y="5884677"/>
              <a:ext cx="5302265" cy="25545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000" dirty="0">
                  <a:solidFill>
                    <a:srgbClr val="0A5DA2"/>
                  </a:solidFill>
                  <a:latin typeface="Times New Roman" panose="02020603050405020304" pitchFamily="18" charset="0"/>
                  <a:cs typeface="Segoe UI" panose="020B0502040204020203" pitchFamily="34" charset="0"/>
                </a:rPr>
                <a:t>计算</a:t>
              </a:r>
              <a:r>
                <a:rPr lang="en-US" altLang="zh-CN" sz="4000" dirty="0">
                  <a:solidFill>
                    <a:srgbClr val="0A5DA2"/>
                  </a:solidFill>
                  <a:latin typeface="Times New Roman" panose="02020603050405020304" pitchFamily="18" charset="0"/>
                  <a:cs typeface="Segoe UI" panose="020B0502040204020203" pitchFamily="34" charset="0"/>
                </a:rPr>
                <a:t>word2vec</a:t>
              </a:r>
              <a:r>
                <a:rPr lang="zh-CN" altLang="en-US" sz="4000" dirty="0">
                  <a:solidFill>
                    <a:srgbClr val="0A5DA2"/>
                  </a:solidFill>
                  <a:latin typeface="Times New Roman" panose="02020603050405020304" pitchFamily="18" charset="0"/>
                  <a:cs typeface="Segoe UI" panose="020B0502040204020203" pitchFamily="34" charset="0"/>
                </a:rPr>
                <a:t>词向量模型，获得每个词的词向量</a:t>
              </a:r>
            </a:p>
            <a:p>
              <a:r>
                <a:rPr lang="zh-CN" altLang="en-US" sz="4000" dirty="0">
                  <a:solidFill>
                    <a:srgbClr val="0A5DA2"/>
                  </a:solidFill>
                  <a:latin typeface="Times New Roman" panose="02020603050405020304" pitchFamily="18" charset="0"/>
                  <a:cs typeface="Segoe UI" panose="020B0502040204020203" pitchFamily="34" charset="0"/>
                </a:rPr>
                <a:t>对</a:t>
              </a:r>
              <a:r>
                <a:rPr lang="en-US" altLang="zh-CN" sz="4000" dirty="0">
                  <a:solidFill>
                    <a:srgbClr val="0A5DA2"/>
                  </a:solidFill>
                  <a:latin typeface="Times New Roman" panose="02020603050405020304" pitchFamily="18" charset="0"/>
                  <a:cs typeface="Segoe UI" panose="020B0502040204020203" pitchFamily="34" charset="0"/>
                </a:rPr>
                <a:t>query/title</a:t>
              </a:r>
              <a:r>
                <a:rPr lang="zh-CN" altLang="en-US" sz="4000" dirty="0">
                  <a:solidFill>
                    <a:srgbClr val="0A5DA2"/>
                  </a:solidFill>
                  <a:latin typeface="Times New Roman" panose="02020603050405020304" pitchFamily="18" charset="0"/>
                  <a:cs typeface="Segoe UI" panose="020B0502040204020203" pitchFamily="34" charset="0"/>
                </a:rPr>
                <a:t>计算句向量平均</a:t>
              </a:r>
            </a:p>
            <a:p>
              <a:r>
                <a:rPr lang="zh-CN" altLang="en-US" sz="4000" dirty="0">
                  <a:solidFill>
                    <a:srgbClr val="0A5DA2"/>
                  </a:solidFill>
                  <a:latin typeface="Times New Roman" panose="02020603050405020304" pitchFamily="18" charset="0"/>
                  <a:cs typeface="Segoe UI" panose="020B0502040204020203" pitchFamily="34" charset="0"/>
                </a:rPr>
                <a:t>计算</a:t>
              </a:r>
              <a:r>
                <a:rPr lang="en-US" altLang="zh-CN" sz="4000" dirty="0">
                  <a:solidFill>
                    <a:srgbClr val="0A5DA2"/>
                  </a:solidFill>
                  <a:latin typeface="Times New Roman" panose="02020603050405020304" pitchFamily="18" charset="0"/>
                  <a:cs typeface="Segoe UI" panose="020B0502040204020203" pitchFamily="34" charset="0"/>
                </a:rPr>
                <a:t>query</a:t>
              </a:r>
              <a:r>
                <a:rPr lang="zh-CN" altLang="en-US" sz="4000" dirty="0">
                  <a:solidFill>
                    <a:srgbClr val="0A5DA2"/>
                  </a:solidFill>
                  <a:latin typeface="Times New Roman" panose="02020603050405020304" pitchFamily="18" charset="0"/>
                  <a:cs typeface="Segoe UI" panose="020B0502040204020203" pitchFamily="34" charset="0"/>
                </a:rPr>
                <a:t>和</a:t>
              </a:r>
              <a:r>
                <a:rPr lang="en-US" altLang="zh-CN" sz="4000" dirty="0">
                  <a:solidFill>
                    <a:srgbClr val="0A5DA2"/>
                  </a:solidFill>
                  <a:latin typeface="Times New Roman" panose="02020603050405020304" pitchFamily="18" charset="0"/>
                  <a:cs typeface="Segoe UI" panose="020B0502040204020203" pitchFamily="34" charset="0"/>
                </a:rPr>
                <a:t>title</a:t>
              </a:r>
              <a:r>
                <a:rPr lang="zh-CN" altLang="en-US" sz="4000" dirty="0">
                  <a:solidFill>
                    <a:srgbClr val="0A5DA2"/>
                  </a:solidFill>
                  <a:latin typeface="Times New Roman" panose="02020603050405020304" pitchFamily="18" charset="0"/>
                  <a:cs typeface="Segoe UI" panose="020B0502040204020203" pitchFamily="34" charset="0"/>
                </a:rPr>
                <a:t>句向量的余弦距离、曼哈顿距离、兰氏距离、词移距离</a:t>
              </a:r>
            </a:p>
          </p:txBody>
        </p:sp>
        <p:sp>
          <p:nvSpPr>
            <p:cNvPr id="216" name="文本框 215">
              <a:extLst>
                <a:ext uri="{FF2B5EF4-FFF2-40B4-BE49-F238E27FC236}">
                  <a16:creationId xmlns:a16="http://schemas.microsoft.com/office/drawing/2014/main" id="{402CF860-D4CF-4A7F-BC60-A075E89539BA}"/>
                </a:ext>
              </a:extLst>
            </p:cNvPr>
            <p:cNvSpPr txBox="1"/>
            <p:nvPr/>
          </p:nvSpPr>
          <p:spPr>
            <a:xfrm>
              <a:off x="9323153" y="4647715"/>
              <a:ext cx="601514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6000" b="1" dirty="0">
                  <a:solidFill>
                    <a:srgbClr val="0A5DA2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Segoe UI" panose="020B0502040204020203" pitchFamily="34" charset="0"/>
                </a:rPr>
                <a:t>语义相似度特征</a:t>
              </a:r>
              <a:endParaRPr lang="en-US" altLang="zh-CN" sz="6000" b="1" dirty="0">
                <a:solidFill>
                  <a:srgbClr val="0A5DA2"/>
                </a:solidFill>
                <a:latin typeface="黑体" panose="02010609060101010101" pitchFamily="49" charset="-122"/>
                <a:ea typeface="黑体" panose="02010609060101010101" pitchFamily="49" charset="-122"/>
                <a:cs typeface="Segoe UI" panose="020B0502040204020203" pitchFamily="34" charset="0"/>
              </a:endParaRPr>
            </a:p>
          </p:txBody>
        </p:sp>
        <p:cxnSp>
          <p:nvCxnSpPr>
            <p:cNvPr id="217" name="直接连接符 216">
              <a:extLst>
                <a:ext uri="{FF2B5EF4-FFF2-40B4-BE49-F238E27FC236}">
                  <a16:creationId xmlns:a16="http://schemas.microsoft.com/office/drawing/2014/main" id="{6830250B-2374-44C7-86C9-94DF445477C4}"/>
                </a:ext>
              </a:extLst>
            </p:cNvPr>
            <p:cNvCxnSpPr>
              <a:cxnSpLocks/>
            </p:cNvCxnSpPr>
            <p:nvPr/>
          </p:nvCxnSpPr>
          <p:spPr>
            <a:xfrm>
              <a:off x="9265151" y="4891792"/>
              <a:ext cx="0" cy="594608"/>
            </a:xfrm>
            <a:prstGeom prst="line">
              <a:avLst/>
            </a:prstGeom>
            <a:ln w="19050">
              <a:solidFill>
                <a:srgbClr val="0A5D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8" name="Oval 288">
              <a:extLst>
                <a:ext uri="{FF2B5EF4-FFF2-40B4-BE49-F238E27FC236}">
                  <a16:creationId xmlns:a16="http://schemas.microsoft.com/office/drawing/2014/main" id="{B7E3CECC-E773-4D90-BE77-D1A3F5B7EB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31099" y="4808652"/>
              <a:ext cx="376050" cy="677748"/>
            </a:xfrm>
            <a:custGeom>
              <a:avLst/>
              <a:gdLst/>
              <a:ahLst/>
              <a:cxnLst/>
              <a:rect l="l" t="t" r="r" b="b"/>
              <a:pathLst>
                <a:path w="501650" h="506414">
                  <a:moveTo>
                    <a:pt x="146625" y="151374"/>
                  </a:moveTo>
                  <a:cubicBezTo>
                    <a:pt x="150375" y="147639"/>
                    <a:pt x="157876" y="147639"/>
                    <a:pt x="161626" y="151374"/>
                  </a:cubicBezTo>
                  <a:cubicBezTo>
                    <a:pt x="161626" y="151374"/>
                    <a:pt x="161626" y="151374"/>
                    <a:pt x="244130" y="233551"/>
                  </a:cubicBezTo>
                  <a:cubicBezTo>
                    <a:pt x="247880" y="233551"/>
                    <a:pt x="247880" y="233551"/>
                    <a:pt x="251631" y="233551"/>
                  </a:cubicBezTo>
                  <a:cubicBezTo>
                    <a:pt x="259131" y="233551"/>
                    <a:pt x="266631" y="237286"/>
                    <a:pt x="270381" y="244757"/>
                  </a:cubicBezTo>
                  <a:cubicBezTo>
                    <a:pt x="270381" y="244757"/>
                    <a:pt x="270381" y="244757"/>
                    <a:pt x="390388" y="244757"/>
                  </a:cubicBezTo>
                  <a:cubicBezTo>
                    <a:pt x="394138" y="244757"/>
                    <a:pt x="401638" y="248492"/>
                    <a:pt x="401638" y="252227"/>
                  </a:cubicBezTo>
                  <a:cubicBezTo>
                    <a:pt x="401638" y="259698"/>
                    <a:pt x="394138" y="263433"/>
                    <a:pt x="390388" y="263433"/>
                  </a:cubicBezTo>
                  <a:cubicBezTo>
                    <a:pt x="390388" y="263433"/>
                    <a:pt x="390388" y="263433"/>
                    <a:pt x="270381" y="263433"/>
                  </a:cubicBezTo>
                  <a:cubicBezTo>
                    <a:pt x="266631" y="270904"/>
                    <a:pt x="259131" y="274639"/>
                    <a:pt x="251631" y="274639"/>
                  </a:cubicBezTo>
                  <a:cubicBezTo>
                    <a:pt x="240380" y="274639"/>
                    <a:pt x="229129" y="263433"/>
                    <a:pt x="229129" y="252227"/>
                  </a:cubicBezTo>
                  <a:cubicBezTo>
                    <a:pt x="232880" y="252227"/>
                    <a:pt x="232880" y="252227"/>
                    <a:pt x="146625" y="166316"/>
                  </a:cubicBezTo>
                  <a:cubicBezTo>
                    <a:pt x="142875" y="162580"/>
                    <a:pt x="142875" y="155110"/>
                    <a:pt x="146625" y="151374"/>
                  </a:cubicBezTo>
                  <a:close/>
                  <a:moveTo>
                    <a:pt x="239599" y="41275"/>
                  </a:moveTo>
                  <a:cubicBezTo>
                    <a:pt x="131082" y="48777"/>
                    <a:pt x="45017" y="135050"/>
                    <a:pt x="41275" y="243829"/>
                  </a:cubicBezTo>
                  <a:cubicBezTo>
                    <a:pt x="41283" y="243829"/>
                    <a:pt x="41808" y="243829"/>
                    <a:pt x="74953" y="243829"/>
                  </a:cubicBezTo>
                  <a:cubicBezTo>
                    <a:pt x="82437" y="243829"/>
                    <a:pt x="86179" y="247580"/>
                    <a:pt x="86179" y="251331"/>
                  </a:cubicBezTo>
                  <a:cubicBezTo>
                    <a:pt x="86179" y="258833"/>
                    <a:pt x="82437" y="262584"/>
                    <a:pt x="74953" y="262584"/>
                  </a:cubicBezTo>
                  <a:cubicBezTo>
                    <a:pt x="74945" y="262584"/>
                    <a:pt x="74418" y="262584"/>
                    <a:pt x="41275" y="262584"/>
                  </a:cubicBezTo>
                  <a:cubicBezTo>
                    <a:pt x="45017" y="371363"/>
                    <a:pt x="131082" y="457636"/>
                    <a:pt x="239599" y="465138"/>
                  </a:cubicBezTo>
                  <a:cubicBezTo>
                    <a:pt x="239599" y="465129"/>
                    <a:pt x="239599" y="464546"/>
                    <a:pt x="239599" y="427628"/>
                  </a:cubicBezTo>
                  <a:cubicBezTo>
                    <a:pt x="239599" y="420126"/>
                    <a:pt x="243341" y="416375"/>
                    <a:pt x="250825" y="416375"/>
                  </a:cubicBezTo>
                  <a:cubicBezTo>
                    <a:pt x="258309" y="416375"/>
                    <a:pt x="262051" y="420126"/>
                    <a:pt x="262051" y="427628"/>
                  </a:cubicBezTo>
                  <a:cubicBezTo>
                    <a:pt x="262051" y="427638"/>
                    <a:pt x="262051" y="428220"/>
                    <a:pt x="262051" y="465138"/>
                  </a:cubicBezTo>
                  <a:cubicBezTo>
                    <a:pt x="370568" y="457636"/>
                    <a:pt x="456633" y="371363"/>
                    <a:pt x="460375" y="262584"/>
                  </a:cubicBezTo>
                  <a:cubicBezTo>
                    <a:pt x="460367" y="262584"/>
                    <a:pt x="459842" y="262584"/>
                    <a:pt x="426697" y="262584"/>
                  </a:cubicBezTo>
                  <a:cubicBezTo>
                    <a:pt x="419213" y="262584"/>
                    <a:pt x="415472" y="258833"/>
                    <a:pt x="415472" y="251331"/>
                  </a:cubicBezTo>
                  <a:cubicBezTo>
                    <a:pt x="415472" y="247580"/>
                    <a:pt x="419213" y="243829"/>
                    <a:pt x="426697" y="243829"/>
                  </a:cubicBezTo>
                  <a:cubicBezTo>
                    <a:pt x="426706" y="243829"/>
                    <a:pt x="427232" y="243829"/>
                    <a:pt x="460375" y="243829"/>
                  </a:cubicBezTo>
                  <a:cubicBezTo>
                    <a:pt x="456633" y="135050"/>
                    <a:pt x="370568" y="48777"/>
                    <a:pt x="262051" y="41275"/>
                  </a:cubicBezTo>
                  <a:cubicBezTo>
                    <a:pt x="262051" y="41283"/>
                    <a:pt x="262051" y="41858"/>
                    <a:pt x="262051" y="82536"/>
                  </a:cubicBezTo>
                  <a:cubicBezTo>
                    <a:pt x="262051" y="86287"/>
                    <a:pt x="258309" y="93789"/>
                    <a:pt x="250825" y="93789"/>
                  </a:cubicBezTo>
                  <a:cubicBezTo>
                    <a:pt x="243341" y="93789"/>
                    <a:pt x="239599" y="86287"/>
                    <a:pt x="239599" y="82536"/>
                  </a:cubicBezTo>
                  <a:cubicBezTo>
                    <a:pt x="239599" y="82528"/>
                    <a:pt x="239599" y="81953"/>
                    <a:pt x="239599" y="41275"/>
                  </a:cubicBezTo>
                  <a:close/>
                  <a:moveTo>
                    <a:pt x="250825" y="0"/>
                  </a:moveTo>
                  <a:cubicBezTo>
                    <a:pt x="389352" y="0"/>
                    <a:pt x="501650" y="113365"/>
                    <a:pt x="501650" y="253207"/>
                  </a:cubicBezTo>
                  <a:cubicBezTo>
                    <a:pt x="501650" y="393049"/>
                    <a:pt x="389352" y="506414"/>
                    <a:pt x="250825" y="506414"/>
                  </a:cubicBezTo>
                  <a:cubicBezTo>
                    <a:pt x="112298" y="506414"/>
                    <a:pt x="0" y="393049"/>
                    <a:pt x="0" y="253207"/>
                  </a:cubicBezTo>
                  <a:cubicBezTo>
                    <a:pt x="0" y="113365"/>
                    <a:pt x="112298" y="0"/>
                    <a:pt x="250825" y="0"/>
                  </a:cubicBezTo>
                  <a:close/>
                </a:path>
              </a:pathLst>
            </a:custGeom>
            <a:solidFill>
              <a:srgbClr val="0A5DA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3F3F3F"/>
                </a:solidFill>
              </a:endParaRPr>
            </a:p>
          </p:txBody>
        </p:sp>
      </p:grpSp>
      <p:grpSp>
        <p:nvGrpSpPr>
          <p:cNvPr id="209" name="组合 208">
            <a:extLst>
              <a:ext uri="{FF2B5EF4-FFF2-40B4-BE49-F238E27FC236}">
                <a16:creationId xmlns:a16="http://schemas.microsoft.com/office/drawing/2014/main" id="{5918E796-F531-475A-9719-32B760F88C69}"/>
              </a:ext>
            </a:extLst>
          </p:cNvPr>
          <p:cNvGrpSpPr/>
          <p:nvPr/>
        </p:nvGrpSpPr>
        <p:grpSpPr>
          <a:xfrm>
            <a:off x="14398726" y="15192023"/>
            <a:ext cx="14185576" cy="4208384"/>
            <a:chOff x="-348799" y="4587131"/>
            <a:chExt cx="12891026" cy="4128499"/>
          </a:xfrm>
        </p:grpSpPr>
        <p:sp>
          <p:nvSpPr>
            <p:cNvPr id="211" name="文本框 210">
              <a:extLst>
                <a:ext uri="{FF2B5EF4-FFF2-40B4-BE49-F238E27FC236}">
                  <a16:creationId xmlns:a16="http://schemas.microsoft.com/office/drawing/2014/main" id="{47A0FFB3-7CCE-4C43-9A44-94D9D7249D1B}"/>
                </a:ext>
              </a:extLst>
            </p:cNvPr>
            <p:cNvSpPr txBox="1"/>
            <p:nvPr/>
          </p:nvSpPr>
          <p:spPr>
            <a:xfrm>
              <a:off x="4150664" y="4587131"/>
              <a:ext cx="5283128" cy="9963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6000" b="1" dirty="0">
                  <a:solidFill>
                    <a:srgbClr val="D8D8D8">
                      <a:lumMod val="25000"/>
                    </a:srgbClr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Segoe UI" panose="020B0502040204020203" pitchFamily="34" charset="0"/>
                </a:rPr>
                <a:t>文本相似度特征</a:t>
              </a:r>
              <a:endParaRPr lang="en-US" altLang="zh-CN" sz="6000" b="1" dirty="0">
                <a:solidFill>
                  <a:srgbClr val="D8D8D8">
                    <a:lumMod val="25000"/>
                  </a:srgbClr>
                </a:solidFill>
                <a:latin typeface="黑体" panose="02010609060101010101" pitchFamily="49" charset="-122"/>
                <a:ea typeface="黑体" panose="02010609060101010101" pitchFamily="49" charset="-122"/>
                <a:cs typeface="Segoe UI" panose="020B0502040204020203" pitchFamily="34" charset="0"/>
              </a:endParaRPr>
            </a:p>
          </p:txBody>
        </p:sp>
        <p:cxnSp>
          <p:nvCxnSpPr>
            <p:cNvPr id="212" name="直接连接符 211">
              <a:extLst>
                <a:ext uri="{FF2B5EF4-FFF2-40B4-BE49-F238E27FC236}">
                  <a16:creationId xmlns:a16="http://schemas.microsoft.com/office/drawing/2014/main" id="{899E8526-AAE3-4235-89A6-AAD08B0E6BDC}"/>
                </a:ext>
              </a:extLst>
            </p:cNvPr>
            <p:cNvCxnSpPr>
              <a:cxnSpLocks/>
            </p:cNvCxnSpPr>
            <p:nvPr/>
          </p:nvCxnSpPr>
          <p:spPr>
            <a:xfrm>
              <a:off x="4072357" y="4793680"/>
              <a:ext cx="0" cy="635081"/>
            </a:xfrm>
            <a:prstGeom prst="line">
              <a:avLst/>
            </a:prstGeom>
            <a:ln w="1905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3" name="Freeform 52">
              <a:extLst>
                <a:ext uri="{FF2B5EF4-FFF2-40B4-BE49-F238E27FC236}">
                  <a16:creationId xmlns:a16="http://schemas.microsoft.com/office/drawing/2014/main" id="{FA870E49-AA96-459C-8263-A3C018095BE3}"/>
                </a:ext>
              </a:extLst>
            </p:cNvPr>
            <p:cNvSpPr>
              <a:spLocks/>
            </p:cNvSpPr>
            <p:nvPr/>
          </p:nvSpPr>
          <p:spPr bwMode="auto">
            <a:xfrm>
              <a:off x="3262710" y="4793680"/>
              <a:ext cx="731341" cy="625874"/>
            </a:xfrm>
            <a:custGeom>
              <a:avLst/>
              <a:gdLst/>
              <a:ahLst/>
              <a:cxnLst/>
              <a:rect l="l" t="t" r="r" b="b"/>
              <a:pathLst>
                <a:path w="525463" h="498476">
                  <a:moveTo>
                    <a:pt x="0" y="195263"/>
                  </a:moveTo>
                  <a:lnTo>
                    <a:pt x="66675" y="242888"/>
                  </a:lnTo>
                  <a:lnTo>
                    <a:pt x="261938" y="382588"/>
                  </a:lnTo>
                  <a:lnTo>
                    <a:pt x="460376" y="242888"/>
                  </a:lnTo>
                  <a:lnTo>
                    <a:pt x="525463" y="195263"/>
                  </a:lnTo>
                  <a:lnTo>
                    <a:pt x="525463" y="498476"/>
                  </a:lnTo>
                  <a:lnTo>
                    <a:pt x="0" y="498476"/>
                  </a:lnTo>
                  <a:close/>
                  <a:moveTo>
                    <a:pt x="66675" y="82550"/>
                  </a:moveTo>
                  <a:lnTo>
                    <a:pt x="146050" y="82550"/>
                  </a:lnTo>
                  <a:lnTo>
                    <a:pt x="382588" y="82550"/>
                  </a:lnTo>
                  <a:lnTo>
                    <a:pt x="460375" y="82550"/>
                  </a:lnTo>
                  <a:lnTo>
                    <a:pt x="460375" y="209550"/>
                  </a:lnTo>
                  <a:lnTo>
                    <a:pt x="261938" y="352425"/>
                  </a:lnTo>
                  <a:lnTo>
                    <a:pt x="66675" y="209550"/>
                  </a:lnTo>
                  <a:close/>
                  <a:moveTo>
                    <a:pt x="261938" y="0"/>
                  </a:moveTo>
                  <a:lnTo>
                    <a:pt x="382588" y="63500"/>
                  </a:lnTo>
                  <a:lnTo>
                    <a:pt x="146050" y="63500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3F3F3F"/>
                </a:solidFill>
              </a:endParaRPr>
            </a:p>
          </p:txBody>
        </p:sp>
        <p:sp>
          <p:nvSpPr>
            <p:cNvPr id="210" name="文本框 209">
              <a:extLst>
                <a:ext uri="{FF2B5EF4-FFF2-40B4-BE49-F238E27FC236}">
                  <a16:creationId xmlns:a16="http://schemas.microsoft.com/office/drawing/2014/main" id="{F2971E34-3011-454C-915A-E8729813316A}"/>
                </a:ext>
              </a:extLst>
            </p:cNvPr>
            <p:cNvSpPr txBox="1"/>
            <p:nvPr/>
          </p:nvSpPr>
          <p:spPr>
            <a:xfrm>
              <a:off x="-348799" y="5605707"/>
              <a:ext cx="12891026" cy="31099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000" dirty="0">
                  <a:solidFill>
                    <a:srgbClr val="D8D8D8">
                      <a:lumMod val="25000"/>
                    </a:srgbClr>
                  </a:solidFill>
                  <a:latin typeface="Times New Roman" panose="02020603050405020304" pitchFamily="18" charset="0"/>
                  <a:cs typeface="Segoe UI" panose="020B0502040204020203" pitchFamily="34" charset="0"/>
                </a:rPr>
                <a:t>query-title </a:t>
              </a:r>
              <a:r>
                <a:rPr lang="zh-CN" altLang="en-US" sz="4000" dirty="0">
                  <a:solidFill>
                    <a:srgbClr val="D8D8D8">
                      <a:lumMod val="25000"/>
                    </a:srgbClr>
                  </a:solidFill>
                  <a:latin typeface="Times New Roman" panose="02020603050405020304" pitchFamily="18" charset="0"/>
                  <a:cs typeface="Segoe UI" panose="020B0502040204020203" pitchFamily="34" charset="0"/>
                </a:rPr>
                <a:t>编辑距离                    </a:t>
              </a:r>
              <a:r>
                <a:rPr lang="en-US" altLang="zh-CN" sz="4000" dirty="0">
                  <a:solidFill>
                    <a:srgbClr val="D8D8D8">
                      <a:lumMod val="25000"/>
                    </a:srgbClr>
                  </a:solidFill>
                  <a:latin typeface="Times New Roman" panose="02020603050405020304" pitchFamily="18" charset="0"/>
                  <a:cs typeface="Segoe UI" panose="020B0502040204020203" pitchFamily="34" charset="0"/>
                </a:rPr>
                <a:t>query-title  </a:t>
              </a:r>
              <a:r>
                <a:rPr lang="en-US" altLang="zh-CN" sz="4000" dirty="0" err="1">
                  <a:solidFill>
                    <a:srgbClr val="D8D8D8">
                      <a:lumMod val="25000"/>
                    </a:srgbClr>
                  </a:solidFill>
                  <a:latin typeface="Times New Roman" panose="02020603050405020304" pitchFamily="18" charset="0"/>
                  <a:cs typeface="Segoe UI" panose="020B0502040204020203" pitchFamily="34" charset="0"/>
                </a:rPr>
                <a:t>sorensen</a:t>
              </a:r>
              <a:r>
                <a:rPr lang="en-US" altLang="zh-CN" sz="4000" dirty="0">
                  <a:solidFill>
                    <a:srgbClr val="D8D8D8">
                      <a:lumMod val="25000"/>
                    </a:srgbClr>
                  </a:solidFill>
                  <a:latin typeface="Times New Roman" panose="02020603050405020304" pitchFamily="18" charset="0"/>
                  <a:cs typeface="Segoe UI" panose="020B0502040204020203" pitchFamily="34" charset="0"/>
                </a:rPr>
                <a:t> </a:t>
              </a:r>
              <a:r>
                <a:rPr lang="zh-CN" altLang="en-US" sz="4000" dirty="0">
                  <a:solidFill>
                    <a:srgbClr val="D8D8D8">
                      <a:lumMod val="25000"/>
                    </a:srgbClr>
                  </a:solidFill>
                  <a:latin typeface="Times New Roman" panose="02020603050405020304" pitchFamily="18" charset="0"/>
                  <a:cs typeface="Segoe UI" panose="020B0502040204020203" pitchFamily="34" charset="0"/>
                </a:rPr>
                <a:t>距离</a:t>
              </a:r>
            </a:p>
            <a:p>
              <a:r>
                <a:rPr lang="en-US" altLang="zh-CN" sz="4000" dirty="0">
                  <a:solidFill>
                    <a:srgbClr val="D8D8D8">
                      <a:lumMod val="25000"/>
                    </a:srgbClr>
                  </a:solidFill>
                  <a:latin typeface="Times New Roman" panose="02020603050405020304" pitchFamily="18" charset="0"/>
                  <a:cs typeface="Segoe UI" panose="020B0502040204020203" pitchFamily="34" charset="0"/>
                </a:rPr>
                <a:t>query-title </a:t>
              </a:r>
              <a:r>
                <a:rPr lang="zh-CN" altLang="en-US" sz="4000" dirty="0">
                  <a:solidFill>
                    <a:srgbClr val="D8D8D8">
                      <a:lumMod val="25000"/>
                    </a:srgbClr>
                  </a:solidFill>
                  <a:latin typeface="Times New Roman" panose="02020603050405020304" pitchFamily="18" charset="0"/>
                  <a:cs typeface="Segoe UI" panose="020B0502040204020203" pitchFamily="34" charset="0"/>
                </a:rPr>
                <a:t>词频相似度                </a:t>
              </a:r>
              <a:r>
                <a:rPr lang="en-US" altLang="zh-CN" sz="4000" dirty="0">
                  <a:solidFill>
                    <a:srgbClr val="D8D8D8">
                      <a:lumMod val="25000"/>
                    </a:srgbClr>
                  </a:solidFill>
                  <a:latin typeface="Times New Roman" panose="02020603050405020304" pitchFamily="18" charset="0"/>
                  <a:cs typeface="Segoe UI" panose="020B0502040204020203" pitchFamily="34" charset="0"/>
                </a:rPr>
                <a:t>query-title </a:t>
              </a:r>
              <a:r>
                <a:rPr lang="zh-CN" altLang="en-US" sz="4000" dirty="0">
                  <a:solidFill>
                    <a:srgbClr val="D8D8D8">
                      <a:lumMod val="25000"/>
                    </a:srgbClr>
                  </a:solidFill>
                  <a:latin typeface="Times New Roman" panose="02020603050405020304" pitchFamily="18" charset="0"/>
                  <a:cs typeface="Segoe UI" panose="020B0502040204020203" pitchFamily="34" charset="0"/>
                </a:rPr>
                <a:t>最长公共子序列长度 </a:t>
              </a:r>
            </a:p>
            <a:p>
              <a:r>
                <a:rPr lang="en-US" altLang="zh-CN" sz="4000" dirty="0">
                  <a:solidFill>
                    <a:srgbClr val="D8D8D8">
                      <a:lumMod val="25000"/>
                    </a:srgbClr>
                  </a:solidFill>
                  <a:latin typeface="Times New Roman" panose="02020603050405020304" pitchFamily="18" charset="0"/>
                  <a:cs typeface="Segoe UI" panose="020B0502040204020203" pitchFamily="34" charset="0"/>
                </a:rPr>
                <a:t>query-title </a:t>
              </a:r>
              <a:r>
                <a:rPr lang="en-US" altLang="zh-CN" sz="4000" dirty="0" err="1">
                  <a:solidFill>
                    <a:srgbClr val="D8D8D8">
                      <a:lumMod val="25000"/>
                    </a:srgbClr>
                  </a:solidFill>
                  <a:latin typeface="Times New Roman" panose="02020603050405020304" pitchFamily="18" charset="0"/>
                  <a:cs typeface="Segoe UI" panose="020B0502040204020203" pitchFamily="34" charset="0"/>
                </a:rPr>
                <a:t>jaccard</a:t>
              </a:r>
              <a:r>
                <a:rPr lang="zh-CN" altLang="en-US" sz="4000" dirty="0">
                  <a:solidFill>
                    <a:srgbClr val="D8D8D8">
                      <a:lumMod val="25000"/>
                    </a:srgbClr>
                  </a:solidFill>
                  <a:latin typeface="Times New Roman" panose="02020603050405020304" pitchFamily="18" charset="0"/>
                  <a:cs typeface="Segoe UI" panose="020B0502040204020203" pitchFamily="34" charset="0"/>
                </a:rPr>
                <a:t>相似度            </a:t>
              </a:r>
              <a:r>
                <a:rPr lang="en-US" altLang="zh-CN" sz="4000" dirty="0">
                  <a:solidFill>
                    <a:srgbClr val="D8D8D8">
                      <a:lumMod val="25000"/>
                    </a:srgbClr>
                  </a:solidFill>
                  <a:latin typeface="Times New Roman" panose="02020603050405020304" pitchFamily="18" charset="0"/>
                  <a:cs typeface="Segoe UI" panose="020B0502040204020203" pitchFamily="34" charset="0"/>
                </a:rPr>
                <a:t>query-title </a:t>
              </a:r>
              <a:r>
                <a:rPr lang="zh-CN" altLang="en-US" sz="4000" dirty="0">
                  <a:solidFill>
                    <a:srgbClr val="D8D8D8">
                      <a:lumMod val="25000"/>
                    </a:srgbClr>
                  </a:solidFill>
                  <a:latin typeface="Times New Roman" panose="02020603050405020304" pitchFamily="18" charset="0"/>
                  <a:cs typeface="Segoe UI" panose="020B0502040204020203" pitchFamily="34" charset="0"/>
                </a:rPr>
                <a:t>最长公共子串长度 </a:t>
              </a:r>
              <a:r>
                <a:rPr lang="en-US" altLang="zh-CN" sz="4000" dirty="0">
                  <a:solidFill>
                    <a:srgbClr val="D8D8D8">
                      <a:lumMod val="25000"/>
                    </a:srgbClr>
                  </a:solidFill>
                  <a:latin typeface="Times New Roman" panose="02020603050405020304" pitchFamily="18" charset="0"/>
                  <a:cs typeface="Segoe UI" panose="020B0502040204020203" pitchFamily="34" charset="0"/>
                </a:rPr>
                <a:t>query-title fuzz</a:t>
              </a:r>
              <a:r>
                <a:rPr lang="zh-CN" altLang="en-US" sz="4000" dirty="0">
                  <a:solidFill>
                    <a:srgbClr val="D8D8D8">
                      <a:lumMod val="25000"/>
                    </a:srgbClr>
                  </a:solidFill>
                  <a:latin typeface="Times New Roman" panose="02020603050405020304" pitchFamily="18" charset="0"/>
                  <a:cs typeface="Segoe UI" panose="020B0502040204020203" pitchFamily="34" charset="0"/>
                </a:rPr>
                <a:t>特征                     </a:t>
              </a:r>
              <a:r>
                <a:rPr lang="en-US" altLang="zh-CN" sz="4000" dirty="0" smtClean="0">
                  <a:solidFill>
                    <a:srgbClr val="D8D8D8">
                      <a:lumMod val="25000"/>
                    </a:srgbClr>
                  </a:solidFill>
                  <a:latin typeface="Times New Roman" panose="02020603050405020304" pitchFamily="18" charset="0"/>
                  <a:cs typeface="Segoe UI" panose="020B0502040204020203" pitchFamily="34" charset="0"/>
                </a:rPr>
                <a:t>query-title …</a:t>
              </a:r>
              <a:endParaRPr lang="en-US" altLang="zh-CN" sz="4000" dirty="0">
                <a:solidFill>
                  <a:srgbClr val="D8D8D8">
                    <a:lumMod val="25000"/>
                  </a:srgbClr>
                </a:solidFill>
                <a:latin typeface="Times New Roman" panose="02020603050405020304" pitchFamily="18" charset="0"/>
                <a:cs typeface="Segoe UI" panose="020B0502040204020203" pitchFamily="34" charset="0"/>
              </a:endParaRPr>
            </a:p>
            <a:p>
              <a:r>
                <a:rPr lang="en-US" altLang="zh-CN" sz="4000" dirty="0">
                  <a:solidFill>
                    <a:srgbClr val="D8D8D8">
                      <a:lumMod val="25000"/>
                    </a:srgbClr>
                  </a:solidFill>
                  <a:latin typeface="Times New Roman" panose="02020603050405020304" pitchFamily="18" charset="0"/>
                  <a:cs typeface="Segoe UI" panose="020B0502040204020203" pitchFamily="34" charset="0"/>
                </a:rPr>
                <a:t>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43820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1420"/>
    </mc:Choice>
    <mc:Fallback xmlns="">
      <p:transition spd="slow" advTm="71420"/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9" presetClass="entr" presetSubtype="0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19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19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500" fill="hold"/>
                                            <p:tgtEl>
                                              <p:spTgt spid="193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" dur="500"/>
                                            <p:tgtEl>
                                              <p:spTgt spid="19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2" presetID="49" presetClass="entr" presetSubtype="0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18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18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182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18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9" presetID="49" presetClass="entr" presetSubtype="0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500" fill="hold"/>
                                            <p:tgtEl>
                                              <p:spTgt spid="17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500" fill="hold"/>
                                            <p:tgtEl>
                                              <p:spTgt spid="17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171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4" dur="500"/>
                                            <p:tgtEl>
                                              <p:spTgt spid="17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6" presetID="16" presetClass="entr" presetSubtype="4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Horizontal)">
                                          <p:cBhvr>
                                            <p:cTn id="28" dur="500"/>
                                            <p:tgtEl>
                                              <p:spTgt spid="20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16" presetClass="entr" presetSubtype="4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Horizontal)">
                                          <p:cBhvr>
                                            <p:cTn id="31" dur="500"/>
                                            <p:tgtEl>
                                              <p:spTgt spid="20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2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33" presetID="2" presetClass="entr" presetSubtype="4" fill="hold" nodeType="afterEffect" p14:presetBounceEnd="2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0000">
                                          <p:cBhvr additive="base">
                                            <p:cTn id="35" dur="500" fill="hold"/>
                                            <p:tgtEl>
                                              <p:spTgt spid="20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0000">
                                          <p:cBhvr additive="base">
                                            <p:cTn id="36" dur="500" fill="hold"/>
                                            <p:tgtEl>
                                              <p:spTgt spid="20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7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8" presetID="2" presetClass="entr" presetSubtype="4" fill="hold" nodeType="afterEffect" p14:presetBounceEnd="2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0000">
                                          <p:cBhvr additive="base">
                                            <p:cTn id="40" dur="500" fill="hold"/>
                                            <p:tgtEl>
                                              <p:spTgt spid="20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0000">
                                          <p:cBhvr additive="base">
                                            <p:cTn id="41" dur="500" fill="hold"/>
                                            <p:tgtEl>
                                              <p:spTgt spid="20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2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43" presetID="2" presetClass="entr" presetSubtype="4" fill="hold" nodeType="afterEffect" p14:presetBounceEnd="2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0000">
                                          <p:cBhvr additive="base">
                                            <p:cTn id="45" dur="500" fill="hold"/>
                                            <p:tgtEl>
                                              <p:spTgt spid="2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0000">
                                          <p:cBhvr additive="base">
                                            <p:cTn id="46" dur="500" fill="hold"/>
                                            <p:tgtEl>
                                              <p:spTgt spid="2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9" presetClass="entr" presetSubtype="0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19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19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500" fill="hold"/>
                                            <p:tgtEl>
                                              <p:spTgt spid="193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" dur="500"/>
                                            <p:tgtEl>
                                              <p:spTgt spid="19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2" presetID="49" presetClass="entr" presetSubtype="0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18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18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182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18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9" presetID="49" presetClass="entr" presetSubtype="0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500" fill="hold"/>
                                            <p:tgtEl>
                                              <p:spTgt spid="17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500" fill="hold"/>
                                            <p:tgtEl>
                                              <p:spTgt spid="17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171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4" dur="500"/>
                                            <p:tgtEl>
                                              <p:spTgt spid="17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6" presetID="16" presetClass="entr" presetSubtype="4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Horizontal)">
                                          <p:cBhvr>
                                            <p:cTn id="28" dur="500"/>
                                            <p:tgtEl>
                                              <p:spTgt spid="20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16" presetClass="entr" presetSubtype="4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Horizontal)">
                                          <p:cBhvr>
                                            <p:cTn id="31" dur="500"/>
                                            <p:tgtEl>
                                              <p:spTgt spid="20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2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33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500" fill="hold"/>
                                            <p:tgtEl>
                                              <p:spTgt spid="20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500" fill="hold"/>
                                            <p:tgtEl>
                                              <p:spTgt spid="20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7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8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0" dur="500" fill="hold"/>
                                            <p:tgtEl>
                                              <p:spTgt spid="20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1" dur="500" fill="hold"/>
                                            <p:tgtEl>
                                              <p:spTgt spid="20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2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43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5" dur="500" fill="hold"/>
                                            <p:tgtEl>
                                              <p:spTgt spid="2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6" dur="500" fill="hold"/>
                                            <p:tgtEl>
                                              <p:spTgt spid="2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2399951" y="1079983"/>
            <a:ext cx="671986" cy="1751961"/>
          </a:xfrm>
          <a:prstGeom prst="rect">
            <a:avLst/>
          </a:prstGeom>
          <a:solidFill>
            <a:srgbClr val="96DB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87990" tIns="143995" rIns="287990" bIns="143995" rtlCol="0" anchor="ctr"/>
          <a:lstStyle/>
          <a:p>
            <a:pPr algn="ctr" defTabSz="2879720">
              <a:defRPr/>
            </a:pPr>
            <a:endParaRPr lang="zh-CN" altLang="en-US" sz="5880">
              <a:solidFill>
                <a:srgbClr val="E7E6E6">
                  <a:lumMod val="50000"/>
                </a:srgbClr>
              </a:solidFill>
              <a:latin typeface="Calibri"/>
              <a:ea typeface="宋体" panose="02010600030101010101" pitchFamily="2" charset="-122"/>
              <a:cs typeface="+mn-ea"/>
              <a:sym typeface="+mn-lt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3452260" y="1140967"/>
            <a:ext cx="4871241" cy="1577630"/>
          </a:xfrm>
          <a:prstGeom prst="rect">
            <a:avLst/>
          </a:prstGeom>
          <a:noFill/>
        </p:spPr>
        <p:txBody>
          <a:bodyPr wrap="none" lIns="287990" tIns="143995" rIns="287990" bIns="143995" rtlCol="0">
            <a:spAutoFit/>
          </a:bodyPr>
          <a:lstStyle/>
          <a:p>
            <a:pPr defTabSz="2879720">
              <a:defRPr/>
            </a:pPr>
            <a:r>
              <a:rPr lang="zh-CN" altLang="en-US" sz="8362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特征工程</a:t>
            </a:r>
            <a:endParaRPr lang="zh-CN" altLang="en-US" sz="8362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9345065" y="8264992"/>
            <a:ext cx="3655749" cy="129026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model1</a:t>
            </a:r>
            <a:endParaRPr lang="zh-CN" alt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21254675" y="8264992"/>
            <a:ext cx="3655749" cy="129026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model2</a:t>
            </a:r>
            <a:endParaRPr lang="zh-CN" alt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33916500" y="8264992"/>
            <a:ext cx="3655749" cy="129026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model3</a:t>
            </a:r>
            <a:endParaRPr lang="zh-CN" alt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8390858" y="3574202"/>
            <a:ext cx="9007390" cy="2757512"/>
          </a:xfrm>
          <a:prstGeom prst="rect">
            <a:avLst/>
          </a:prstGeom>
          <a:noFill/>
        </p:spPr>
        <p:txBody>
          <a:bodyPr wrap="none" lIns="273076" tIns="136538" rIns="273076" bIns="136538">
            <a:spAutoFit/>
          </a:bodyPr>
          <a:lstStyle/>
          <a:p>
            <a:pPr algn="ctr"/>
            <a:r>
              <a:rPr lang="en-US" altLang="zh-CN" sz="16127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LightGBM</a:t>
            </a:r>
            <a:endParaRPr lang="zh-CN" altLang="en-US" sz="16127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16EA849-3863-4C47-BC9C-8D785E209E16}"/>
              </a:ext>
            </a:extLst>
          </p:cNvPr>
          <p:cNvSpPr txBox="1"/>
          <p:nvPr/>
        </p:nvSpPr>
        <p:spPr>
          <a:xfrm>
            <a:off x="7966055" y="10472006"/>
            <a:ext cx="641378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>
                <a:latin typeface="Times New Roman" panose="02020603050405020304" pitchFamily="18" charset="0"/>
              </a:rPr>
              <a:t>特征共计</a:t>
            </a:r>
            <a:r>
              <a:rPr lang="en-US" altLang="zh-CN" sz="4000" dirty="0">
                <a:latin typeface="Times New Roman" panose="02020603050405020304" pitchFamily="18" charset="0"/>
              </a:rPr>
              <a:t>25</a:t>
            </a:r>
            <a:r>
              <a:rPr lang="zh-CN" altLang="en-US" sz="4000" dirty="0">
                <a:latin typeface="Times New Roman" panose="02020603050405020304" pitchFamily="18" charset="0"/>
              </a:rPr>
              <a:t>维</a:t>
            </a:r>
            <a:endParaRPr lang="en-US" altLang="zh-CN" sz="4000" dirty="0">
              <a:latin typeface="Times New Roman" panose="02020603050405020304" pitchFamily="18" charset="0"/>
            </a:endParaRPr>
          </a:p>
          <a:p>
            <a:pPr algn="ctr"/>
            <a:r>
              <a:rPr lang="en-US" altLang="zh-CN" sz="4000" dirty="0">
                <a:latin typeface="Times New Roman" panose="02020603050405020304" pitchFamily="18" charset="0"/>
              </a:rPr>
              <a:t>A</a:t>
            </a:r>
            <a:r>
              <a:rPr lang="zh-CN" altLang="en-US" sz="4000" dirty="0">
                <a:latin typeface="Times New Roman" panose="02020603050405020304" pitchFamily="18" charset="0"/>
              </a:rPr>
              <a:t>榜测试集</a:t>
            </a:r>
            <a:r>
              <a:rPr lang="en-US" altLang="zh-CN" sz="4000" dirty="0">
                <a:latin typeface="Times New Roman" panose="02020603050405020304" pitchFamily="18" charset="0"/>
              </a:rPr>
              <a:t>0.591+</a:t>
            </a:r>
            <a:endParaRPr lang="zh-CN" altLang="en-US" sz="4000" dirty="0">
              <a:latin typeface="Times New Roman" panose="02020603050405020304" pitchFamily="18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FB2D349-26EE-463C-891F-FE4B384D0BBA}"/>
              </a:ext>
            </a:extLst>
          </p:cNvPr>
          <p:cNvSpPr txBox="1"/>
          <p:nvPr/>
        </p:nvSpPr>
        <p:spPr>
          <a:xfrm>
            <a:off x="20267307" y="10472003"/>
            <a:ext cx="622407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>
                <a:latin typeface="Times New Roman" panose="02020603050405020304" pitchFamily="18" charset="0"/>
              </a:rPr>
              <a:t>特征共计</a:t>
            </a:r>
            <a:r>
              <a:rPr lang="en-US" altLang="zh-CN" sz="4000" dirty="0">
                <a:latin typeface="Times New Roman" panose="02020603050405020304" pitchFamily="18" charset="0"/>
              </a:rPr>
              <a:t>28</a:t>
            </a:r>
            <a:r>
              <a:rPr lang="zh-CN" altLang="en-US" sz="4000" dirty="0">
                <a:latin typeface="Times New Roman" panose="02020603050405020304" pitchFamily="18" charset="0"/>
              </a:rPr>
              <a:t>维</a:t>
            </a:r>
            <a:endParaRPr lang="en-US" altLang="zh-CN" sz="4000" dirty="0">
              <a:latin typeface="Times New Roman" panose="02020603050405020304" pitchFamily="18" charset="0"/>
            </a:endParaRPr>
          </a:p>
          <a:p>
            <a:pPr algn="ctr"/>
            <a:r>
              <a:rPr lang="en-US" altLang="zh-CN" sz="4000" dirty="0">
                <a:latin typeface="Times New Roman" panose="02020603050405020304" pitchFamily="18" charset="0"/>
              </a:rPr>
              <a:t>A</a:t>
            </a:r>
            <a:r>
              <a:rPr lang="zh-CN" altLang="en-US" sz="4000" dirty="0">
                <a:latin typeface="Times New Roman" panose="02020603050405020304" pitchFamily="18" charset="0"/>
              </a:rPr>
              <a:t>榜测试集</a:t>
            </a:r>
            <a:r>
              <a:rPr lang="en-US" altLang="zh-CN" sz="4000" dirty="0">
                <a:latin typeface="Times New Roman" panose="02020603050405020304" pitchFamily="18" charset="0"/>
              </a:rPr>
              <a:t>0.590</a:t>
            </a:r>
            <a:endParaRPr lang="zh-CN" altLang="en-US" sz="4000" dirty="0">
              <a:latin typeface="Times New Roman" panose="02020603050405020304" pitchFamily="18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D95DFB1B-9ED9-4874-87CD-D0B33C6158B7}"/>
              </a:ext>
            </a:extLst>
          </p:cNvPr>
          <p:cNvSpPr txBox="1"/>
          <p:nvPr/>
        </p:nvSpPr>
        <p:spPr>
          <a:xfrm>
            <a:off x="32780734" y="10472003"/>
            <a:ext cx="592728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>
                <a:latin typeface="Times New Roman" panose="02020603050405020304" pitchFamily="18" charset="0"/>
              </a:rPr>
              <a:t>特征共计</a:t>
            </a:r>
            <a:r>
              <a:rPr lang="en-US" altLang="zh-CN" sz="4000" dirty="0">
                <a:latin typeface="Times New Roman" panose="02020603050405020304" pitchFamily="18" charset="0"/>
              </a:rPr>
              <a:t>17</a:t>
            </a:r>
            <a:r>
              <a:rPr lang="zh-CN" altLang="en-US" sz="4000" dirty="0">
                <a:latin typeface="Times New Roman" panose="02020603050405020304" pitchFamily="18" charset="0"/>
              </a:rPr>
              <a:t>维</a:t>
            </a:r>
            <a:endParaRPr lang="en-US" altLang="zh-CN" sz="4000" dirty="0">
              <a:latin typeface="Times New Roman" panose="02020603050405020304" pitchFamily="18" charset="0"/>
            </a:endParaRPr>
          </a:p>
          <a:p>
            <a:pPr algn="ctr"/>
            <a:r>
              <a:rPr lang="en-US" altLang="zh-CN" sz="4000" dirty="0">
                <a:latin typeface="Times New Roman" panose="02020603050405020304" pitchFamily="18" charset="0"/>
              </a:rPr>
              <a:t>A</a:t>
            </a:r>
            <a:r>
              <a:rPr lang="zh-CN" altLang="en-US" sz="4000" dirty="0">
                <a:latin typeface="Times New Roman" panose="02020603050405020304" pitchFamily="18" charset="0"/>
              </a:rPr>
              <a:t>榜测试集</a:t>
            </a:r>
            <a:r>
              <a:rPr lang="en-US" altLang="zh-CN" sz="4000" dirty="0">
                <a:latin typeface="Times New Roman" panose="02020603050405020304" pitchFamily="18" charset="0"/>
              </a:rPr>
              <a:t>0.582+</a:t>
            </a:r>
            <a:endParaRPr lang="zh-CN" altLang="en-US" sz="4000" dirty="0">
              <a:latin typeface="Times New Roman" panose="02020603050405020304" pitchFamily="18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4244A89A-E855-4954-9E62-5533E9023B10}"/>
              </a:ext>
            </a:extLst>
          </p:cNvPr>
          <p:cNvSpPr/>
          <p:nvPr/>
        </p:nvSpPr>
        <p:spPr>
          <a:xfrm>
            <a:off x="7027756" y="13067232"/>
            <a:ext cx="8290366" cy="5747866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0021F37-483F-4CB7-A301-1EA97226CDE8}"/>
              </a:ext>
            </a:extLst>
          </p:cNvPr>
          <p:cNvSpPr txBox="1"/>
          <p:nvPr/>
        </p:nvSpPr>
        <p:spPr>
          <a:xfrm>
            <a:off x="7283322" y="14628596"/>
            <a:ext cx="7845075" cy="193899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40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使用最后一亿数据</a:t>
            </a:r>
            <a:endParaRPr lang="en-US" altLang="zh-CN" sz="4000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ctr"/>
            <a:r>
              <a:rPr lang="zh-CN" altLang="en-US" sz="40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提取 </a:t>
            </a:r>
            <a:r>
              <a:rPr lang="en-US" altLang="zh-CN" sz="40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count</a:t>
            </a:r>
            <a:r>
              <a:rPr lang="zh-CN" altLang="en-US" sz="40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、 </a:t>
            </a:r>
            <a:r>
              <a:rPr lang="en-US" altLang="zh-CN" sz="40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unique</a:t>
            </a:r>
            <a:r>
              <a:rPr lang="zh-CN" altLang="en-US" sz="40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等统计特征，提取</a:t>
            </a:r>
            <a:r>
              <a:rPr lang="en-US" altLang="zh-CN" sz="40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embedding </a:t>
            </a:r>
            <a:r>
              <a:rPr lang="zh-CN" altLang="en-US" sz="40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的相似度特征特征</a:t>
            </a:r>
            <a:r>
              <a:rPr lang="en-US" altLang="zh-CN" sz="40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;</a:t>
            </a:r>
            <a:endParaRPr lang="zh-CN" altLang="en-US" sz="4000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F8FDBF20-C1BA-4A3B-A826-4820895B8D75}"/>
              </a:ext>
            </a:extLst>
          </p:cNvPr>
          <p:cNvSpPr/>
          <p:nvPr/>
        </p:nvSpPr>
        <p:spPr>
          <a:xfrm>
            <a:off x="19107882" y="13067232"/>
            <a:ext cx="8290366" cy="5747866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C5160912-0273-4596-A238-8B1CD3B31319}"/>
              </a:ext>
            </a:extLst>
          </p:cNvPr>
          <p:cNvSpPr txBox="1"/>
          <p:nvPr/>
        </p:nvSpPr>
        <p:spPr>
          <a:xfrm>
            <a:off x="19519871" y="14320819"/>
            <a:ext cx="7893065" cy="255454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40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使用前 </a:t>
            </a:r>
            <a:r>
              <a:rPr lang="en-US" altLang="zh-CN" sz="40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5 </a:t>
            </a:r>
            <a:r>
              <a:rPr lang="zh-CN" altLang="en-US" sz="40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千万数据</a:t>
            </a:r>
            <a:endParaRPr lang="en-US" altLang="zh-CN" sz="4000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ctr"/>
            <a:r>
              <a:rPr lang="zh-CN" altLang="en-US" sz="40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提取长度、计数等统计特征， </a:t>
            </a:r>
            <a:endParaRPr lang="en-US" altLang="zh-CN" sz="4000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ctr"/>
            <a:r>
              <a:rPr lang="zh-CN" altLang="en-US" sz="40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提取</a:t>
            </a:r>
            <a:r>
              <a:rPr lang="en-US" altLang="zh-CN" sz="40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query -title </a:t>
            </a:r>
            <a:r>
              <a:rPr lang="zh-CN" altLang="en-US" sz="40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的文本相似度特征，以及余弦距离等距离特征</a:t>
            </a:r>
            <a:r>
              <a:rPr lang="en-US" altLang="zh-CN" sz="40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;</a:t>
            </a:r>
            <a:endParaRPr lang="zh-CN" altLang="en-US" sz="4000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6948D5FE-B5BC-4DBF-9560-F13140B8B722}"/>
              </a:ext>
            </a:extLst>
          </p:cNvPr>
          <p:cNvSpPr/>
          <p:nvPr/>
        </p:nvSpPr>
        <p:spPr>
          <a:xfrm>
            <a:off x="32026111" y="13067232"/>
            <a:ext cx="8290366" cy="5747866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CC334466-0CD0-49EC-A988-12EF009ED196}"/>
              </a:ext>
            </a:extLst>
          </p:cNvPr>
          <p:cNvSpPr txBox="1"/>
          <p:nvPr/>
        </p:nvSpPr>
        <p:spPr>
          <a:xfrm>
            <a:off x="32408022" y="14751276"/>
            <a:ext cx="7908455" cy="193899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40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使用前 </a:t>
            </a:r>
            <a:r>
              <a:rPr lang="en-US" altLang="zh-CN" sz="40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5 </a:t>
            </a:r>
            <a:r>
              <a:rPr lang="zh-CN" altLang="en-US" sz="40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千万数据</a:t>
            </a:r>
            <a:endParaRPr lang="en-US" altLang="zh-CN" sz="4000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ctr"/>
            <a:r>
              <a:rPr lang="zh-CN" altLang="en-US" sz="40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提取文本特征、统计特征、语义特征以及 </a:t>
            </a:r>
            <a:r>
              <a:rPr lang="en-US" altLang="zh-CN" sz="40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query-title </a:t>
            </a:r>
            <a:r>
              <a:rPr lang="zh-CN" altLang="en-US" sz="40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交集相关特征 </a:t>
            </a:r>
            <a:r>
              <a:rPr lang="en-US" altLang="zh-CN" sz="4000" dirty="0"/>
              <a:t>.</a:t>
            </a:r>
            <a:endParaRPr lang="zh-CN" altLang="en-US" sz="4000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C8DAEF31-E011-4E12-AFC0-59221E03A43E}"/>
              </a:ext>
            </a:extLst>
          </p:cNvPr>
          <p:cNvSpPr/>
          <p:nvPr/>
        </p:nvSpPr>
        <p:spPr>
          <a:xfrm>
            <a:off x="480070" y="4009161"/>
            <a:ext cx="14713267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6600" b="1" dirty="0">
                <a:latin typeface="Times New Roman" panose="02020603050405020304" pitchFamily="18" charset="0"/>
              </a:rPr>
              <a:t>Bagging</a:t>
            </a:r>
            <a:r>
              <a:rPr lang="zh-CN" altLang="en-US" sz="6600" dirty="0">
                <a:latin typeface="Times New Roman" panose="02020603050405020304" pitchFamily="18" charset="0"/>
              </a:rPr>
              <a:t>：</a:t>
            </a:r>
            <a:endParaRPr lang="en-US" altLang="zh-CN" sz="6600" dirty="0">
              <a:latin typeface="Times New Roman" panose="02020603050405020304" pitchFamily="18" charset="0"/>
            </a:endParaRPr>
          </a:p>
          <a:p>
            <a:pPr marL="2934625" lvl="1" indent="-1024037">
              <a:buFont typeface="Wingdings" panose="05000000000000000000" pitchFamily="2" charset="2"/>
              <a:buChar char="Ø"/>
            </a:pPr>
            <a:r>
              <a:rPr lang="zh-CN" altLang="en-US" sz="6600" dirty="0">
                <a:latin typeface="Times New Roman" panose="02020603050405020304" pitchFamily="18" charset="0"/>
              </a:rPr>
              <a:t>训练数据采样不同</a:t>
            </a:r>
            <a:endParaRPr lang="en-US" altLang="zh-CN" sz="6600" dirty="0">
              <a:latin typeface="Times New Roman" panose="02020603050405020304" pitchFamily="18" charset="0"/>
            </a:endParaRPr>
          </a:p>
          <a:p>
            <a:pPr marL="2934625" lvl="1" indent="-1024037">
              <a:buFont typeface="Wingdings" panose="05000000000000000000" pitchFamily="2" charset="2"/>
              <a:buChar char="Ø"/>
            </a:pPr>
            <a:r>
              <a:rPr lang="zh-CN" altLang="en-US" sz="6600" dirty="0">
                <a:latin typeface="Times New Roman" panose="02020603050405020304" pitchFamily="18" charset="0"/>
              </a:rPr>
              <a:t>特征组不同</a:t>
            </a:r>
            <a:endParaRPr lang="en-US" altLang="zh-CN" sz="6600" dirty="0">
              <a:latin typeface="Times New Roman" panose="02020603050405020304" pitchFamily="18" charset="0"/>
            </a:endParaRPr>
          </a:p>
          <a:p>
            <a:pPr marL="2934625" lvl="1" indent="-1024037">
              <a:buFont typeface="Wingdings" panose="05000000000000000000" pitchFamily="2" charset="2"/>
              <a:buChar char="Ø"/>
            </a:pPr>
            <a:endParaRPr lang="en-US" altLang="zh-CN" sz="7200" dirty="0">
              <a:latin typeface="+mj-ea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02C6B469-561E-4565-B46E-7F393CA9CA11}"/>
              </a:ext>
            </a:extLst>
          </p:cNvPr>
          <p:cNvSpPr/>
          <p:nvPr/>
        </p:nvSpPr>
        <p:spPr>
          <a:xfrm>
            <a:off x="8346247" y="7800898"/>
            <a:ext cx="30361770" cy="2299992"/>
          </a:xfrm>
          <a:prstGeom prst="rect">
            <a:avLst/>
          </a:prstGeom>
          <a:noFill/>
          <a:ln w="38100" cap="flat" cmpd="sng" algn="ctr">
            <a:solidFill>
              <a:schemeClr val="bg1">
                <a:lumMod val="50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箭头: 下 8">
            <a:extLst>
              <a:ext uri="{FF2B5EF4-FFF2-40B4-BE49-F238E27FC236}">
                <a16:creationId xmlns:a16="http://schemas.microsoft.com/office/drawing/2014/main" id="{0990FDDC-1215-4CBC-B9EE-E135C9BD9C80}"/>
              </a:ext>
            </a:extLst>
          </p:cNvPr>
          <p:cNvSpPr/>
          <p:nvPr/>
        </p:nvSpPr>
        <p:spPr>
          <a:xfrm>
            <a:off x="22470481" y="6237213"/>
            <a:ext cx="1224136" cy="1129218"/>
          </a:xfrm>
          <a:prstGeom prst="down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5089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8422"/>
    </mc:Choice>
    <mc:Fallback xmlns="">
      <p:transition advTm="28422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组合 32">
            <a:extLst>
              <a:ext uri="{FF2B5EF4-FFF2-40B4-BE49-F238E27FC236}">
                <a16:creationId xmlns:a16="http://schemas.microsoft.com/office/drawing/2014/main" id="{AC5A03D6-4E60-408A-AA09-2DEDF04077F4}"/>
              </a:ext>
            </a:extLst>
          </p:cNvPr>
          <p:cNvGrpSpPr/>
          <p:nvPr/>
        </p:nvGrpSpPr>
        <p:grpSpPr>
          <a:xfrm>
            <a:off x="4268912" y="9241716"/>
            <a:ext cx="4698721" cy="3175243"/>
            <a:chOff x="1379322" y="2154042"/>
            <a:chExt cx="3824669" cy="2318563"/>
          </a:xfrm>
        </p:grpSpPr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76EC4F34-95AE-4594-A06C-C2C4061B76DE}"/>
                </a:ext>
              </a:extLst>
            </p:cNvPr>
            <p:cNvSpPr txBox="1"/>
            <p:nvPr/>
          </p:nvSpPr>
          <p:spPr>
            <a:xfrm>
              <a:off x="1379322" y="3416334"/>
              <a:ext cx="3824669" cy="10562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8800" b="1" dirty="0">
                  <a:latin typeface="Segoe UI" panose="020B0502040204020203" pitchFamily="34" charset="0"/>
                  <a:ea typeface="黑体" panose="02010609060101010101" pitchFamily="49" charset="-122"/>
                  <a:cs typeface="Segoe UI" panose="020B0502040204020203" pitchFamily="34" charset="0"/>
                </a:rPr>
                <a:t>团队介绍</a:t>
              </a:r>
              <a:endParaRPr lang="zh-CN" altLang="en-US" sz="8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A261A93F-6C8A-451D-892C-8A7BC6BC3879}"/>
                </a:ext>
              </a:extLst>
            </p:cNvPr>
            <p:cNvSpPr txBox="1"/>
            <p:nvPr/>
          </p:nvSpPr>
          <p:spPr>
            <a:xfrm>
              <a:off x="2983590" y="2154042"/>
              <a:ext cx="616133" cy="10562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8800" b="1" dirty="0"/>
                <a:t>1</a:t>
              </a:r>
              <a:endParaRPr lang="zh-CN" altLang="en-US" sz="8800" b="1" dirty="0"/>
            </a:p>
          </p:txBody>
        </p:sp>
      </p:grp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1BA51CBD-840C-4EAA-B874-68B6F81C9CF4}"/>
              </a:ext>
            </a:extLst>
          </p:cNvPr>
          <p:cNvGrpSpPr/>
          <p:nvPr/>
        </p:nvGrpSpPr>
        <p:grpSpPr>
          <a:xfrm>
            <a:off x="10780963" y="9238581"/>
            <a:ext cx="5182764" cy="3473624"/>
            <a:chOff x="3058163" y="1149098"/>
            <a:chExt cx="5182764" cy="3473624"/>
          </a:xfrm>
        </p:grpSpPr>
        <p:cxnSp>
          <p:nvCxnSpPr>
            <p:cNvPr id="39" name="直接连接符 38">
              <a:extLst>
                <a:ext uri="{FF2B5EF4-FFF2-40B4-BE49-F238E27FC236}">
                  <a16:creationId xmlns:a16="http://schemas.microsoft.com/office/drawing/2014/main" id="{9282C6F3-4E1F-409F-BEE5-1697E92A3815}"/>
                </a:ext>
              </a:extLst>
            </p:cNvPr>
            <p:cNvCxnSpPr/>
            <p:nvPr/>
          </p:nvCxnSpPr>
          <p:spPr>
            <a:xfrm>
              <a:off x="3058163" y="2883853"/>
              <a:ext cx="0" cy="228600"/>
            </a:xfrm>
            <a:prstGeom prst="line">
              <a:avLst/>
            </a:prstGeom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4C75FEEE-374D-4A4A-AAE1-A0B3420287E5}"/>
                </a:ext>
              </a:extLst>
            </p:cNvPr>
            <p:cNvSpPr txBox="1"/>
            <p:nvPr/>
          </p:nvSpPr>
          <p:spPr>
            <a:xfrm>
              <a:off x="3542205" y="2804081"/>
              <a:ext cx="4698722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8800" b="1" dirty="0">
                  <a:latin typeface="Segoe UI" panose="020B0502040204020203" pitchFamily="34" charset="0"/>
                  <a:ea typeface="黑体" panose="02010609060101010101" pitchFamily="49" charset="-122"/>
                  <a:cs typeface="Segoe UI" panose="020B0502040204020203" pitchFamily="34" charset="0"/>
                </a:rPr>
                <a:t>赛题分析</a:t>
              </a:r>
              <a:endParaRPr lang="zh-CN" altLang="en-US" sz="8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5739EFA1-BCD1-4AC1-8F89-B02F6E73A038}"/>
                </a:ext>
              </a:extLst>
            </p:cNvPr>
            <p:cNvSpPr txBox="1"/>
            <p:nvPr/>
          </p:nvSpPr>
          <p:spPr>
            <a:xfrm>
              <a:off x="3542205" y="3514726"/>
              <a:ext cx="2268142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zh-CN" sz="6600" dirty="0">
                <a:solidFill>
                  <a:srgbClr val="242D5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40794BFF-12F4-4B50-AE01-C423085AE818}"/>
                </a:ext>
              </a:extLst>
            </p:cNvPr>
            <p:cNvSpPr txBox="1"/>
            <p:nvPr/>
          </p:nvSpPr>
          <p:spPr>
            <a:xfrm>
              <a:off x="5513097" y="1149098"/>
              <a:ext cx="756938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8800" b="1" dirty="0"/>
                <a:t>2</a:t>
              </a:r>
              <a:endParaRPr lang="zh-CN" altLang="en-US" sz="8800" b="1" dirty="0"/>
            </a:p>
          </p:txBody>
        </p:sp>
      </p:grp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C3F87648-3254-427D-BFC3-C8ED64855E72}"/>
              </a:ext>
            </a:extLst>
          </p:cNvPr>
          <p:cNvGrpSpPr/>
          <p:nvPr/>
        </p:nvGrpSpPr>
        <p:grpSpPr>
          <a:xfrm>
            <a:off x="24585740" y="9174355"/>
            <a:ext cx="5845923" cy="3101533"/>
            <a:chOff x="9337043" y="1139270"/>
            <a:chExt cx="5025286" cy="3101533"/>
          </a:xfrm>
        </p:grpSpPr>
        <p:cxnSp>
          <p:nvCxnSpPr>
            <p:cNvPr id="44" name="直接连接符 43">
              <a:extLst>
                <a:ext uri="{FF2B5EF4-FFF2-40B4-BE49-F238E27FC236}">
                  <a16:creationId xmlns:a16="http://schemas.microsoft.com/office/drawing/2014/main" id="{08D3722A-FE53-4632-B3D0-5DE9D165EB84}"/>
                </a:ext>
              </a:extLst>
            </p:cNvPr>
            <p:cNvCxnSpPr/>
            <p:nvPr/>
          </p:nvCxnSpPr>
          <p:spPr>
            <a:xfrm>
              <a:off x="9337043" y="2883853"/>
              <a:ext cx="0" cy="228600"/>
            </a:xfrm>
            <a:prstGeom prst="line">
              <a:avLst/>
            </a:prstGeom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5" name="组合 44">
              <a:extLst>
                <a:ext uri="{FF2B5EF4-FFF2-40B4-BE49-F238E27FC236}">
                  <a16:creationId xmlns:a16="http://schemas.microsoft.com/office/drawing/2014/main" id="{D820CF85-5644-4623-B5C4-10BC923F7EF2}"/>
                </a:ext>
              </a:extLst>
            </p:cNvPr>
            <p:cNvGrpSpPr/>
            <p:nvPr/>
          </p:nvGrpSpPr>
          <p:grpSpPr>
            <a:xfrm>
              <a:off x="9504683" y="1139270"/>
              <a:ext cx="4857646" cy="3101533"/>
              <a:chOff x="9504683" y="1139270"/>
              <a:chExt cx="4857646" cy="3101533"/>
            </a:xfrm>
          </p:grpSpPr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06DE0AE2-26A3-4C16-97FE-0496FB85DED1}"/>
                  </a:ext>
                </a:extLst>
              </p:cNvPr>
              <p:cNvSpPr txBox="1"/>
              <p:nvPr/>
            </p:nvSpPr>
            <p:spPr>
              <a:xfrm>
                <a:off x="9504683" y="2794253"/>
                <a:ext cx="4857646" cy="14465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8800" b="1" dirty="0" smtClean="0">
                    <a:solidFill>
                      <a:srgbClr val="5FB4F5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   语义匹配</a:t>
                </a:r>
                <a:endParaRPr lang="zh-CN" altLang="en-US" sz="8800" b="1" dirty="0">
                  <a:solidFill>
                    <a:srgbClr val="5FB4F5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9BCD2733-207F-41C3-9249-9B05FEC1D38F}"/>
                  </a:ext>
                </a:extLst>
              </p:cNvPr>
              <p:cNvSpPr txBox="1"/>
              <p:nvPr/>
            </p:nvSpPr>
            <p:spPr>
              <a:xfrm>
                <a:off x="11933506" y="1139270"/>
                <a:ext cx="650681" cy="14465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8800" b="1" dirty="0">
                    <a:solidFill>
                      <a:srgbClr val="5FB4F5"/>
                    </a:solidFill>
                  </a:rPr>
                  <a:t>4</a:t>
                </a:r>
                <a:endParaRPr lang="zh-CN" altLang="en-US" sz="8800" b="1" dirty="0">
                  <a:solidFill>
                    <a:srgbClr val="5FB4F5"/>
                  </a:solidFill>
                </a:endParaRPr>
              </a:p>
            </p:txBody>
          </p:sp>
        </p:grpSp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8BFC893F-719F-41D1-8177-D7D6B04A0946}"/>
              </a:ext>
            </a:extLst>
          </p:cNvPr>
          <p:cNvGrpSpPr/>
          <p:nvPr/>
        </p:nvGrpSpPr>
        <p:grpSpPr>
          <a:xfrm>
            <a:off x="17777057" y="9174355"/>
            <a:ext cx="5400383" cy="3127226"/>
            <a:chOff x="6670043" y="1585072"/>
            <a:chExt cx="5400383" cy="3127226"/>
          </a:xfrm>
        </p:grpSpPr>
        <p:sp>
          <p:nvSpPr>
            <p:cNvPr id="50" name="文本框 49">
              <a:extLst>
                <a:ext uri="{FF2B5EF4-FFF2-40B4-BE49-F238E27FC236}">
                  <a16:creationId xmlns:a16="http://schemas.microsoft.com/office/drawing/2014/main" id="{8BBBDFE2-C66C-47B2-A98A-F5D10B4B09F6}"/>
                </a:ext>
              </a:extLst>
            </p:cNvPr>
            <p:cNvSpPr txBox="1"/>
            <p:nvPr/>
          </p:nvSpPr>
          <p:spPr>
            <a:xfrm>
              <a:off x="7352468" y="3265748"/>
              <a:ext cx="4717958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8800" b="1" dirty="0" smtClean="0">
                  <a:latin typeface="Segoe UI" panose="020B0502040204020203" pitchFamily="34" charset="0"/>
                  <a:ea typeface="黑体" panose="02010609060101010101" pitchFamily="49" charset="-122"/>
                  <a:cs typeface="Segoe UI" panose="020B0502040204020203" pitchFamily="34" charset="0"/>
                </a:rPr>
                <a:t>特征工程</a:t>
              </a:r>
              <a:endParaRPr lang="zh-CN" altLang="en-US" sz="8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2" name="文本框 51">
              <a:extLst>
                <a:ext uri="{FF2B5EF4-FFF2-40B4-BE49-F238E27FC236}">
                  <a16:creationId xmlns:a16="http://schemas.microsoft.com/office/drawing/2014/main" id="{3A87BE0A-516F-4A2F-B2D0-732C2CDD259C}"/>
                </a:ext>
              </a:extLst>
            </p:cNvPr>
            <p:cNvSpPr txBox="1"/>
            <p:nvPr/>
          </p:nvSpPr>
          <p:spPr>
            <a:xfrm>
              <a:off x="8837543" y="1585072"/>
              <a:ext cx="1011815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8800" b="1" dirty="0" smtClean="0">
                  <a:solidFill>
                    <a:srgbClr val="5FB4F5"/>
                  </a:solidFill>
                </a:rPr>
                <a:t> </a:t>
              </a:r>
              <a:r>
                <a:rPr lang="en-US" altLang="zh-CN" sz="8800" b="1" dirty="0" smtClean="0"/>
                <a:t>3</a:t>
              </a:r>
              <a:endParaRPr lang="zh-CN" altLang="en-US" sz="8800" b="1" dirty="0"/>
            </a:p>
          </p:txBody>
        </p:sp>
        <p:cxnSp>
          <p:nvCxnSpPr>
            <p:cNvPr id="53" name="直接连接符 52">
              <a:extLst>
                <a:ext uri="{FF2B5EF4-FFF2-40B4-BE49-F238E27FC236}">
                  <a16:creationId xmlns:a16="http://schemas.microsoft.com/office/drawing/2014/main" id="{BBD4E792-8B15-4C8D-B41F-AD6EF8947EED}"/>
                </a:ext>
              </a:extLst>
            </p:cNvPr>
            <p:cNvCxnSpPr>
              <a:cxnSpLocks/>
            </p:cNvCxnSpPr>
            <p:nvPr/>
          </p:nvCxnSpPr>
          <p:spPr>
            <a:xfrm>
              <a:off x="6670043" y="3240055"/>
              <a:ext cx="0" cy="308372"/>
            </a:xfrm>
            <a:prstGeom prst="line">
              <a:avLst/>
            </a:prstGeom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C3F87648-3254-427D-BFC3-C8ED64855E72}"/>
              </a:ext>
            </a:extLst>
          </p:cNvPr>
          <p:cNvGrpSpPr/>
          <p:nvPr/>
        </p:nvGrpSpPr>
        <p:grpSpPr>
          <a:xfrm>
            <a:off x="33241636" y="9174355"/>
            <a:ext cx="4717958" cy="3101533"/>
            <a:chOff x="9307838" y="1201346"/>
            <a:chExt cx="4717958" cy="3101533"/>
          </a:xfrm>
        </p:grpSpPr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08D3722A-FE53-4632-B3D0-5DE9D165EB84}"/>
                </a:ext>
              </a:extLst>
            </p:cNvPr>
            <p:cNvCxnSpPr/>
            <p:nvPr/>
          </p:nvCxnSpPr>
          <p:spPr>
            <a:xfrm>
              <a:off x="9337043" y="2883853"/>
              <a:ext cx="0" cy="228600"/>
            </a:xfrm>
            <a:prstGeom prst="line">
              <a:avLst/>
            </a:prstGeom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D820CF85-5644-4623-B5C4-10BC923F7EF2}"/>
                </a:ext>
              </a:extLst>
            </p:cNvPr>
            <p:cNvGrpSpPr/>
            <p:nvPr/>
          </p:nvGrpSpPr>
          <p:grpSpPr>
            <a:xfrm>
              <a:off x="9307838" y="1201346"/>
              <a:ext cx="4717958" cy="3101533"/>
              <a:chOff x="9307838" y="1201346"/>
              <a:chExt cx="4717958" cy="3101533"/>
            </a:xfrm>
          </p:grpSpPr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06DE0AE2-26A3-4C16-97FE-0496FB85DED1}"/>
                  </a:ext>
                </a:extLst>
              </p:cNvPr>
              <p:cNvSpPr txBox="1"/>
              <p:nvPr/>
            </p:nvSpPr>
            <p:spPr>
              <a:xfrm>
                <a:off x="9307838" y="2856329"/>
                <a:ext cx="4717958" cy="14465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8800" b="1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总结改进</a:t>
                </a:r>
                <a:endParaRPr lang="zh-CN" altLang="en-US" sz="9600" b="1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9BCD2733-207F-41C3-9249-9B05FEC1D38F}"/>
                  </a:ext>
                </a:extLst>
              </p:cNvPr>
              <p:cNvSpPr txBox="1"/>
              <p:nvPr/>
            </p:nvSpPr>
            <p:spPr>
              <a:xfrm>
                <a:off x="11288348" y="1201346"/>
                <a:ext cx="756938" cy="14465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8800" b="1" dirty="0">
                    <a:solidFill>
                      <a:srgbClr val="242D52"/>
                    </a:solidFill>
                  </a:rPr>
                  <a:t>5</a:t>
                </a:r>
                <a:endParaRPr lang="zh-CN" altLang="en-US" sz="8800" b="1" dirty="0">
                  <a:solidFill>
                    <a:srgbClr val="242D52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23149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509"/>
    </mc:Choice>
    <mc:Fallback xmlns="">
      <p:transition advTm="25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"/>
                            </p:stCondLst>
                            <p:childTnLst>
                              <p:par>
                                <p:cTn id="1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700"/>
                            </p:stCondLst>
                            <p:childTnLst>
                              <p:par>
                                <p:cTn id="1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200"/>
                            </p:stCondLst>
                            <p:childTnLst>
                              <p:par>
                                <p:cTn id="2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700"/>
                            </p:stCondLst>
                            <p:childTnLst>
                              <p:par>
                                <p:cTn id="3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bt040.pptx"/>
</p:tagLst>
</file>

<file path=ppt/theme/theme1.xml><?xml version="1.0" encoding="utf-8"?>
<a:theme xmlns:a="http://schemas.openxmlformats.org/drawingml/2006/main" name="1_第一PPT，www.1ppt.com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763</Words>
  <Application>Microsoft Office PowerPoint</Application>
  <PresentationFormat>自定义</PresentationFormat>
  <Paragraphs>245</Paragraphs>
  <Slides>17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35" baseType="lpstr">
      <vt:lpstr>Noto Sans CJK Light</vt:lpstr>
      <vt:lpstr>等线</vt:lpstr>
      <vt:lpstr>等线 Light</vt:lpstr>
      <vt:lpstr>方正稚艺简体</vt:lpstr>
      <vt:lpstr>黑体</vt:lpstr>
      <vt:lpstr>宋体</vt:lpstr>
      <vt:lpstr>Microsoft YaHei</vt:lpstr>
      <vt:lpstr>Microsoft YaHei</vt:lpstr>
      <vt:lpstr>Arial</vt:lpstr>
      <vt:lpstr>Calibri</vt:lpstr>
      <vt:lpstr>Calibri Light</vt:lpstr>
      <vt:lpstr>Cambria Math</vt:lpstr>
      <vt:lpstr>Franklin Gothic Book</vt:lpstr>
      <vt:lpstr>Impact</vt:lpstr>
      <vt:lpstr>Segoe UI</vt:lpstr>
      <vt:lpstr>Times New Roman</vt:lpstr>
      <vt:lpstr>Wingdings</vt:lpstr>
      <vt:lpstr>1_第一PPT，www.1ppt.com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蓝绿商务模板</dc:title>
  <dc:creator/>
  <cp:keywords>第一PPT模板网：www.1ppt.com</cp:keywords>
  <cp:lastModifiedBy/>
  <cp:revision>1</cp:revision>
  <dcterms:created xsi:type="dcterms:W3CDTF">2016-10-17T14:00:15Z</dcterms:created>
  <dcterms:modified xsi:type="dcterms:W3CDTF">2020-04-24T19:55:05Z</dcterms:modified>
</cp:coreProperties>
</file>